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0" r:id="rId3"/>
    <p:sldId id="298" r:id="rId4"/>
    <p:sldId id="283" r:id="rId5"/>
    <p:sldId id="277" r:id="rId6"/>
    <p:sldId id="266" r:id="rId7"/>
    <p:sldId id="262" r:id="rId8"/>
    <p:sldId id="302" r:id="rId9"/>
    <p:sldId id="297" r:id="rId10"/>
    <p:sldId id="273" r:id="rId11"/>
    <p:sldId id="274" r:id="rId12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NGAARD, Annemarie" initials="bollerup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52997" autoAdjust="0"/>
  </p:normalViewPr>
  <p:slideViewPr>
    <p:cSldViewPr>
      <p:cViewPr varScale="1">
        <p:scale>
          <a:sx n="47" d="100"/>
          <a:sy n="47" d="100"/>
        </p:scale>
        <p:origin x="1230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2178" y="-121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898152779902318"/>
          <c:y val="0.14135680101380016"/>
          <c:w val="0.86341593965393193"/>
          <c:h val="0.72579817103433031"/>
        </c:manualLayout>
      </c:layout>
      <c:lineChart>
        <c:grouping val="standard"/>
        <c:varyColors val="0"/>
        <c:ser>
          <c:idx val="0"/>
          <c:order val="0"/>
          <c:tx>
            <c:strRef>
              <c:f>'HIV incidence_EECA+WCE'!#REF!</c:f>
              <c:strCache>
                <c:ptCount val="1"/>
                <c:pt idx="0">
                  <c:v>#REF!</c:v>
                </c:pt>
              </c:strCache>
            </c:strRef>
          </c:tx>
          <c:spPr>
            <a:ln>
              <a:solidFill>
                <a:schemeClr val="bg1">
                  <a:lumMod val="95000"/>
                </a:schemeClr>
              </a:solidFill>
            </a:ln>
          </c:spPr>
          <c:marker>
            <c:symbol val="none"/>
          </c:marker>
          <c:cat>
            <c:numRef>
              <c:f>'HIV incidence_EECA+WCE'!$B$3:$B$23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'HIV incidence_EECA+WCE'!#REF!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C2C-450E-9045-C4E4825B7F4D}"/>
            </c:ext>
          </c:extLst>
        </c:ser>
        <c:ser>
          <c:idx val="1"/>
          <c:order val="1"/>
          <c:tx>
            <c:strRef>
              <c:f>'HIV incidence_EECA+WCE'!$C$2</c:f>
              <c:strCache>
                <c:ptCount val="1"/>
                <c:pt idx="0">
                  <c:v> EECA</c:v>
                </c:pt>
              </c:strCache>
            </c:strRef>
          </c:tx>
          <c:spPr>
            <a:ln w="38100">
              <a:solidFill>
                <a:srgbClr val="70C8BE"/>
              </a:solidFill>
            </a:ln>
          </c:spPr>
          <c:marker>
            <c:symbol val="none"/>
          </c:marker>
          <c:dPt>
            <c:idx val="20"/>
            <c:marker>
              <c:symbol val="circle"/>
              <c:size val="5"/>
              <c:spPr>
                <a:solidFill>
                  <a:srgbClr val="70C8BE"/>
                </a:solidFill>
                <a:ln>
                  <a:solidFill>
                    <a:srgbClr val="70C8BE"/>
                  </a:solidFill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C2C-450E-9045-C4E4825B7F4D}"/>
              </c:ext>
            </c:extLst>
          </c:dPt>
          <c:cat>
            <c:numRef>
              <c:f>'HIV incidence_EECA+WCE'!$B$3:$B$23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'HIV incidence_EECA+WCE'!$C$3:$C$20</c:f>
              <c:numCache>
                <c:formatCode>General</c:formatCode>
                <c:ptCount val="18"/>
                <c:pt idx="0">
                  <c:v>64339</c:v>
                </c:pt>
                <c:pt idx="1">
                  <c:v>70188</c:v>
                </c:pt>
                <c:pt idx="2">
                  <c:v>74118</c:v>
                </c:pt>
                <c:pt idx="3">
                  <c:v>77512</c:v>
                </c:pt>
                <c:pt idx="4">
                  <c:v>80339</c:v>
                </c:pt>
                <c:pt idx="5">
                  <c:v>83569</c:v>
                </c:pt>
                <c:pt idx="6">
                  <c:v>86924</c:v>
                </c:pt>
                <c:pt idx="7">
                  <c:v>90727</c:v>
                </c:pt>
                <c:pt idx="8">
                  <c:v>94223</c:v>
                </c:pt>
                <c:pt idx="9">
                  <c:v>98030</c:v>
                </c:pt>
                <c:pt idx="10">
                  <c:v>102554</c:v>
                </c:pt>
                <c:pt idx="11">
                  <c:v>108833</c:v>
                </c:pt>
                <c:pt idx="12">
                  <c:v>112898</c:v>
                </c:pt>
                <c:pt idx="13">
                  <c:v>115827</c:v>
                </c:pt>
                <c:pt idx="14">
                  <c:v>120074</c:v>
                </c:pt>
                <c:pt idx="15">
                  <c:v>125328</c:v>
                </c:pt>
                <c:pt idx="16">
                  <c:v>129090</c:v>
                </c:pt>
                <c:pt idx="17">
                  <c:v>131087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C2C-450E-9045-C4E4825B7F4D}"/>
            </c:ext>
          </c:extLst>
        </c:ser>
        <c:ser>
          <c:idx val="4"/>
          <c:order val="2"/>
          <c:tx>
            <c:strRef>
              <c:f>'HIV incidence_EECA+WCE'!$E$2</c:f>
              <c:strCache>
                <c:ptCount val="1"/>
                <c:pt idx="0">
                  <c:v> WCE</c:v>
                </c:pt>
              </c:strCache>
            </c:strRef>
          </c:tx>
          <c:spPr>
            <a:ln w="38100"/>
          </c:spPr>
          <c:marker>
            <c:symbol val="none"/>
          </c:marker>
          <c:val>
            <c:numRef>
              <c:f>'HIV incidence_EECA+WCE'!$E$3:$E$20</c:f>
              <c:numCache>
                <c:formatCode>General</c:formatCode>
                <c:ptCount val="18"/>
                <c:pt idx="0">
                  <c:v>32575</c:v>
                </c:pt>
                <c:pt idx="1">
                  <c:v>32923</c:v>
                </c:pt>
                <c:pt idx="2">
                  <c:v>32864</c:v>
                </c:pt>
                <c:pt idx="3">
                  <c:v>33214</c:v>
                </c:pt>
                <c:pt idx="4">
                  <c:v>34560</c:v>
                </c:pt>
                <c:pt idx="5">
                  <c:v>34309</c:v>
                </c:pt>
                <c:pt idx="6">
                  <c:v>32919</c:v>
                </c:pt>
                <c:pt idx="7">
                  <c:v>33497</c:v>
                </c:pt>
                <c:pt idx="8">
                  <c:v>32085</c:v>
                </c:pt>
                <c:pt idx="9">
                  <c:v>31643</c:v>
                </c:pt>
                <c:pt idx="10">
                  <c:v>31059</c:v>
                </c:pt>
                <c:pt idx="11">
                  <c:v>30521</c:v>
                </c:pt>
                <c:pt idx="12">
                  <c:v>31669</c:v>
                </c:pt>
                <c:pt idx="13">
                  <c:v>29962</c:v>
                </c:pt>
                <c:pt idx="14">
                  <c:v>29360</c:v>
                </c:pt>
                <c:pt idx="15">
                  <c:v>29375</c:v>
                </c:pt>
                <c:pt idx="16">
                  <c:v>29315</c:v>
                </c:pt>
                <c:pt idx="17">
                  <c:v>29426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C2C-450E-9045-C4E4825B7F4D}"/>
            </c:ext>
          </c:extLst>
        </c:ser>
        <c:ser>
          <c:idx val="2"/>
          <c:order val="3"/>
          <c:tx>
            <c:strRef>
              <c:f>'HIV incidence_EECA+WCE'!#REF!</c:f>
              <c:strCache>
                <c:ptCount val="1"/>
                <c:pt idx="0">
                  <c:v>#REF!</c:v>
                </c:pt>
              </c:strCache>
            </c:strRef>
          </c:tx>
          <c:spPr>
            <a:ln>
              <a:solidFill>
                <a:schemeClr val="bg1">
                  <a:lumMod val="95000"/>
                </a:schemeClr>
              </a:solidFill>
            </a:ln>
          </c:spPr>
          <c:marker>
            <c:symbol val="none"/>
          </c:marker>
          <c:cat>
            <c:numRef>
              <c:f>'HIV incidence_EECA+WCE'!$B$3:$B$23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'HIV incidence_EECA+WCE'!#REF!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3C2C-450E-9045-C4E4825B7F4D}"/>
            </c:ext>
          </c:extLst>
        </c:ser>
        <c:ser>
          <c:idx val="3"/>
          <c:order val="4"/>
          <c:tx>
            <c:strRef>
              <c:f>'HIV incidence_EECA+WCE'!$D$2</c:f>
              <c:strCache>
                <c:ptCount val="1"/>
                <c:pt idx="0">
                  <c:v> 2020 target, WHO European Region</c:v>
                </c:pt>
              </c:strCache>
            </c:strRef>
          </c:tx>
          <c:spPr>
            <a:ln w="25400">
              <a:prstDash val="sysDot"/>
              <a:headEnd type="none" w="med" len="med"/>
              <a:tailEnd type="oval"/>
            </a:ln>
          </c:spPr>
          <c:marker>
            <c:symbol val="none"/>
          </c:marker>
          <c:dPt>
            <c:idx val="0"/>
            <c:marker>
              <c:symbol val="circle"/>
              <c:size val="5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C2C-450E-9045-C4E4825B7F4D}"/>
              </c:ext>
            </c:extLst>
          </c:dPt>
          <c:dPt>
            <c:idx val="20"/>
            <c:marker>
              <c:symbol val="circle"/>
              <c:size val="7"/>
              <c:spPr>
                <a:solidFill>
                  <a:srgbClr val="FFC000"/>
                </a:solidFill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3C2C-450E-9045-C4E4825B7F4D}"/>
              </c:ext>
            </c:extLst>
          </c:dPt>
          <c:val>
            <c:numRef>
              <c:f>'HIV incidence_EECA+WCE'!$D$3:$D$23</c:f>
              <c:numCache>
                <c:formatCode>General</c:formatCode>
                <c:ptCount val="21"/>
                <c:pt idx="20">
                  <c:v>38675.75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3C2C-450E-9045-C4E4825B7F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254632"/>
        <c:axId val="131255016"/>
      </c:lineChart>
      <c:catAx>
        <c:axId val="131254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en-US"/>
          </a:p>
        </c:txPr>
        <c:crossAx val="131255016"/>
        <c:crosses val="autoZero"/>
        <c:auto val="1"/>
        <c:lblAlgn val="ctr"/>
        <c:lblOffset val="100"/>
        <c:noMultiLvlLbl val="0"/>
      </c:catAx>
      <c:valAx>
        <c:axId val="1312550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 b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r>
                  <a:rPr lang="en-US" sz="1100" b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Estimated new HIV infections</a:t>
                </a:r>
              </a:p>
            </c:rich>
          </c:tx>
          <c:layout>
            <c:manualLayout>
              <c:xMode val="edge"/>
              <c:yMode val="edge"/>
              <c:x val="1.1202745642270674E-2"/>
              <c:y val="0.208493425284946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en-US"/>
          </a:p>
        </c:txPr>
        <c:crossAx val="131254632"/>
        <c:crosses val="autoZero"/>
        <c:crossBetween val="between"/>
      </c:valAx>
    </c:plotArea>
    <c:legend>
      <c:legendPos val="t"/>
      <c:legendEntry>
        <c:idx val="0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4223174769043237"/>
          <c:y val="2.1709636742506044E-2"/>
          <c:w val="0.7813799914858367"/>
          <c:h val="7.9023077742722006E-2"/>
        </c:manualLayout>
      </c:layout>
      <c:overlay val="0"/>
      <c:txPr>
        <a:bodyPr/>
        <a:lstStyle/>
        <a:p>
          <a:pPr>
            <a:defRPr sz="1400" b="1">
              <a:latin typeface="Arial Narrow" panose="020B0606020202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64873E-B4AC-47E1-B423-F2F44606BB4A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B5FACAFA-7681-4145-B70C-5D3630F032A7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b="1" dirty="0">
              <a:latin typeface="Century Gothic" panose="020B0502020202020204" pitchFamily="34" charset="0"/>
            </a:rPr>
            <a:t>Intersectoral  action by multiple stakeholders</a:t>
          </a:r>
        </a:p>
      </dgm:t>
    </dgm:pt>
    <dgm:pt modelId="{9CE4FB04-34D2-42A0-9F94-0BD895682099}" type="parTrans" cxnId="{7F2DD342-14FA-4994-ACF4-D188A6AF9503}">
      <dgm:prSet/>
      <dgm:spPr/>
      <dgm:t>
        <a:bodyPr/>
        <a:lstStyle/>
        <a:p>
          <a:endParaRPr lang="en-US"/>
        </a:p>
      </dgm:t>
    </dgm:pt>
    <dgm:pt modelId="{490F6E22-5BD5-4E6D-BBE5-D49DDC56E6CB}" type="sibTrans" cxnId="{7F2DD342-14FA-4994-ACF4-D188A6AF9503}">
      <dgm:prSet/>
      <dgm:spPr/>
      <dgm:t>
        <a:bodyPr/>
        <a:lstStyle/>
        <a:p>
          <a:endParaRPr lang="en-US"/>
        </a:p>
      </dgm:t>
    </dgm:pt>
    <dgm:pt modelId="{DF3263A1-5F65-4BEC-A7D5-52C34EE95928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b="1">
              <a:latin typeface="Century Gothic" panose="020B0502020202020204" pitchFamily="34" charset="0"/>
            </a:rPr>
            <a:t>Health systems strengthening for Universal Health Coverage (UHC)</a:t>
          </a:r>
        </a:p>
      </dgm:t>
    </dgm:pt>
    <dgm:pt modelId="{C1A48125-DEB5-4975-87B8-A0B036B206D9}" type="parTrans" cxnId="{2A577E04-84EE-41EF-B149-F16044ECBDCA}">
      <dgm:prSet/>
      <dgm:spPr/>
      <dgm:t>
        <a:bodyPr/>
        <a:lstStyle/>
        <a:p>
          <a:endParaRPr lang="en-US"/>
        </a:p>
      </dgm:t>
    </dgm:pt>
    <dgm:pt modelId="{1E1A2482-767B-43F3-9660-EA10DEA1344E}" type="sibTrans" cxnId="{2A577E04-84EE-41EF-B149-F16044ECBDCA}">
      <dgm:prSet/>
      <dgm:spPr/>
      <dgm:t>
        <a:bodyPr/>
        <a:lstStyle/>
        <a:p>
          <a:endParaRPr lang="en-US"/>
        </a:p>
      </dgm:t>
    </dgm:pt>
    <dgm:pt modelId="{E19E79B1-FA14-494D-A324-458BB8E808BB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b="1" dirty="0">
              <a:latin typeface="Century Gothic" panose="020B0502020202020204" pitchFamily="34" charset="0"/>
            </a:rPr>
            <a:t>Respect of equity and human rights</a:t>
          </a:r>
        </a:p>
      </dgm:t>
    </dgm:pt>
    <dgm:pt modelId="{65DEF4E0-4269-4D86-AC37-9D7B794FD6A2}" type="parTrans" cxnId="{482C8255-4AA1-4373-BAA4-A375B98F9A86}">
      <dgm:prSet/>
      <dgm:spPr/>
      <dgm:t>
        <a:bodyPr/>
        <a:lstStyle/>
        <a:p>
          <a:endParaRPr lang="en-US"/>
        </a:p>
      </dgm:t>
    </dgm:pt>
    <dgm:pt modelId="{57CF6826-A1D1-419B-B324-54E2B9CB92DD}" type="sibTrans" cxnId="{482C8255-4AA1-4373-BAA4-A375B98F9A86}">
      <dgm:prSet/>
      <dgm:spPr/>
      <dgm:t>
        <a:bodyPr/>
        <a:lstStyle/>
        <a:p>
          <a:endParaRPr lang="en-US"/>
        </a:p>
      </dgm:t>
    </dgm:pt>
    <dgm:pt modelId="{16C13D46-05D9-449D-B32B-5487D9DE94B3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b="1">
              <a:latin typeface="Century Gothic" panose="020B0502020202020204" pitchFamily="34" charset="0"/>
            </a:rPr>
            <a:t>Sustainable financing                                         </a:t>
          </a:r>
        </a:p>
      </dgm:t>
    </dgm:pt>
    <dgm:pt modelId="{B80A08CF-1E19-42A0-AF3F-8AF03C63E878}" type="parTrans" cxnId="{29E128A1-B0E9-42CE-93E6-2BD943994E8B}">
      <dgm:prSet/>
      <dgm:spPr/>
      <dgm:t>
        <a:bodyPr/>
        <a:lstStyle/>
        <a:p>
          <a:endParaRPr lang="en-US"/>
        </a:p>
      </dgm:t>
    </dgm:pt>
    <dgm:pt modelId="{60B46B2A-0072-45AA-B2AE-DB53C2BA38F2}" type="sibTrans" cxnId="{29E128A1-B0E9-42CE-93E6-2BD943994E8B}">
      <dgm:prSet/>
      <dgm:spPr/>
      <dgm:t>
        <a:bodyPr/>
        <a:lstStyle/>
        <a:p>
          <a:endParaRPr lang="en-US"/>
        </a:p>
      </dgm:t>
    </dgm:pt>
    <dgm:pt modelId="{9884697C-A397-432E-B5C4-54A7797CD4FB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b="1">
              <a:latin typeface="Century Gothic" panose="020B0502020202020204" pitchFamily="34" charset="0"/>
            </a:rPr>
            <a:t>Scientific research and innovation</a:t>
          </a:r>
        </a:p>
      </dgm:t>
    </dgm:pt>
    <dgm:pt modelId="{809400DB-F6FA-413E-880A-31AFDEC5178C}" type="parTrans" cxnId="{27F3AFA1-568B-4BBF-A80A-86A12DD8F121}">
      <dgm:prSet/>
      <dgm:spPr/>
      <dgm:t>
        <a:bodyPr/>
        <a:lstStyle/>
        <a:p>
          <a:endParaRPr lang="en-US"/>
        </a:p>
      </dgm:t>
    </dgm:pt>
    <dgm:pt modelId="{9418468E-E413-40B6-8896-EFDEA10833A9}" type="sibTrans" cxnId="{27F3AFA1-568B-4BBF-A80A-86A12DD8F121}">
      <dgm:prSet/>
      <dgm:spPr/>
      <dgm:t>
        <a:bodyPr/>
        <a:lstStyle/>
        <a:p>
          <a:endParaRPr lang="en-US"/>
        </a:p>
      </dgm:t>
    </dgm:pt>
    <dgm:pt modelId="{BEFD50BB-CB4A-4C39-99E5-6DD25CB929BC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b="1" dirty="0">
              <a:latin typeface="Century Gothic" panose="020B0502020202020204" pitchFamily="34" charset="0"/>
            </a:rPr>
            <a:t>Monitoring and evaluation</a:t>
          </a:r>
        </a:p>
      </dgm:t>
    </dgm:pt>
    <dgm:pt modelId="{D147ED67-3722-44D3-9678-C81F2535328D}" type="parTrans" cxnId="{0715ED6D-C06D-4EFF-BFE0-54BE55D0EEE3}">
      <dgm:prSet/>
      <dgm:spPr/>
      <dgm:t>
        <a:bodyPr/>
        <a:lstStyle/>
        <a:p>
          <a:endParaRPr lang="en-US"/>
        </a:p>
      </dgm:t>
    </dgm:pt>
    <dgm:pt modelId="{E8615753-2528-431E-AAE7-CFB77A8FD868}" type="sibTrans" cxnId="{0715ED6D-C06D-4EFF-BFE0-54BE55D0EEE3}">
      <dgm:prSet/>
      <dgm:spPr/>
      <dgm:t>
        <a:bodyPr/>
        <a:lstStyle/>
        <a:p>
          <a:endParaRPr lang="en-US"/>
        </a:p>
      </dgm:t>
    </dgm:pt>
    <dgm:pt modelId="{16BD0A4D-2EA2-4950-B46A-C709335BBC37}" type="pres">
      <dgm:prSet presAssocID="{3F64873E-B4AC-47E1-B423-F2F44606BB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82B093-E229-4A73-A370-9AABE22288B4}" type="pres">
      <dgm:prSet presAssocID="{B5FACAFA-7681-4145-B70C-5D3630F032A7}" presName="parentText" presStyleLbl="node1" presStyleIdx="0" presStyleCnt="6" custLinFactNeighborX="13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2D679-B16E-4A09-8F47-94F5C3334652}" type="pres">
      <dgm:prSet presAssocID="{490F6E22-5BD5-4E6D-BBE5-D49DDC56E6CB}" presName="spacer" presStyleCnt="0"/>
      <dgm:spPr/>
    </dgm:pt>
    <dgm:pt modelId="{B16BD04D-0F2F-4D36-873C-0C311064EF09}" type="pres">
      <dgm:prSet presAssocID="{DF3263A1-5F65-4BEC-A7D5-52C34EE9592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6FC6F-AADA-491A-85B8-E1FE2258145F}" type="pres">
      <dgm:prSet presAssocID="{1E1A2482-767B-43F3-9660-EA10DEA1344E}" presName="spacer" presStyleCnt="0"/>
      <dgm:spPr/>
    </dgm:pt>
    <dgm:pt modelId="{751E9730-B2C2-4576-81D6-774E892837DE}" type="pres">
      <dgm:prSet presAssocID="{E19E79B1-FA14-494D-A324-458BB8E808B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3BB2B-A239-46E9-9D8D-93FD457B5BD0}" type="pres">
      <dgm:prSet presAssocID="{57CF6826-A1D1-419B-B324-54E2B9CB92DD}" presName="spacer" presStyleCnt="0"/>
      <dgm:spPr/>
    </dgm:pt>
    <dgm:pt modelId="{58DC46C3-AC28-41C3-971E-BDA39D13972E}" type="pres">
      <dgm:prSet presAssocID="{16C13D46-05D9-449D-B32B-5487D9DE94B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0089A-77E9-4A1A-8D15-E16512951E81}" type="pres">
      <dgm:prSet presAssocID="{60B46B2A-0072-45AA-B2AE-DB53C2BA38F2}" presName="spacer" presStyleCnt="0"/>
      <dgm:spPr/>
    </dgm:pt>
    <dgm:pt modelId="{42E86BE5-E63F-4F70-8FBB-77C8A08A2305}" type="pres">
      <dgm:prSet presAssocID="{9884697C-A397-432E-B5C4-54A7797CD4F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67BBE-ADE3-48A9-ABE4-DF57F06631F2}" type="pres">
      <dgm:prSet presAssocID="{9418468E-E413-40B6-8896-EFDEA10833A9}" presName="spacer" presStyleCnt="0"/>
      <dgm:spPr/>
    </dgm:pt>
    <dgm:pt modelId="{C74030AD-379C-4879-972A-6B2840B3A18F}" type="pres">
      <dgm:prSet presAssocID="{BEFD50BB-CB4A-4C39-99E5-6DD25CB929B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15ED6D-C06D-4EFF-BFE0-54BE55D0EEE3}" srcId="{3F64873E-B4AC-47E1-B423-F2F44606BB4A}" destId="{BEFD50BB-CB4A-4C39-99E5-6DD25CB929BC}" srcOrd="5" destOrd="0" parTransId="{D147ED67-3722-44D3-9678-C81F2535328D}" sibTransId="{E8615753-2528-431E-AAE7-CFB77A8FD868}"/>
    <dgm:cxn modelId="{29E128A1-B0E9-42CE-93E6-2BD943994E8B}" srcId="{3F64873E-B4AC-47E1-B423-F2F44606BB4A}" destId="{16C13D46-05D9-449D-B32B-5487D9DE94B3}" srcOrd="3" destOrd="0" parTransId="{B80A08CF-1E19-42A0-AF3F-8AF03C63E878}" sibTransId="{60B46B2A-0072-45AA-B2AE-DB53C2BA38F2}"/>
    <dgm:cxn modelId="{AE8C95EC-2CB5-464A-B462-7A9F04A24275}" type="presOf" srcId="{9884697C-A397-432E-B5C4-54A7797CD4FB}" destId="{42E86BE5-E63F-4F70-8FBB-77C8A08A2305}" srcOrd="0" destOrd="0" presId="urn:microsoft.com/office/officeart/2005/8/layout/vList2"/>
    <dgm:cxn modelId="{49C6F57A-0CD8-4EB0-B433-33A084A4E497}" type="presOf" srcId="{B5FACAFA-7681-4145-B70C-5D3630F032A7}" destId="{5782B093-E229-4A73-A370-9AABE22288B4}" srcOrd="0" destOrd="0" presId="urn:microsoft.com/office/officeart/2005/8/layout/vList2"/>
    <dgm:cxn modelId="{7F2DD342-14FA-4994-ACF4-D188A6AF9503}" srcId="{3F64873E-B4AC-47E1-B423-F2F44606BB4A}" destId="{B5FACAFA-7681-4145-B70C-5D3630F032A7}" srcOrd="0" destOrd="0" parTransId="{9CE4FB04-34D2-42A0-9F94-0BD895682099}" sibTransId="{490F6E22-5BD5-4E6D-BBE5-D49DDC56E6CB}"/>
    <dgm:cxn modelId="{A6369CE9-792B-4963-8C0D-4C62F68C1DA3}" type="presOf" srcId="{3F64873E-B4AC-47E1-B423-F2F44606BB4A}" destId="{16BD0A4D-2EA2-4950-B46A-C709335BBC37}" srcOrd="0" destOrd="0" presId="urn:microsoft.com/office/officeart/2005/8/layout/vList2"/>
    <dgm:cxn modelId="{2A577E04-84EE-41EF-B149-F16044ECBDCA}" srcId="{3F64873E-B4AC-47E1-B423-F2F44606BB4A}" destId="{DF3263A1-5F65-4BEC-A7D5-52C34EE95928}" srcOrd="1" destOrd="0" parTransId="{C1A48125-DEB5-4975-87B8-A0B036B206D9}" sibTransId="{1E1A2482-767B-43F3-9660-EA10DEA1344E}"/>
    <dgm:cxn modelId="{15B3AEA6-D5DD-4E4B-8369-DB104FECD9CB}" type="presOf" srcId="{E19E79B1-FA14-494D-A324-458BB8E808BB}" destId="{751E9730-B2C2-4576-81D6-774E892837DE}" srcOrd="0" destOrd="0" presId="urn:microsoft.com/office/officeart/2005/8/layout/vList2"/>
    <dgm:cxn modelId="{807F3FEB-A647-483F-9592-F585F81E5306}" type="presOf" srcId="{BEFD50BB-CB4A-4C39-99E5-6DD25CB929BC}" destId="{C74030AD-379C-4879-972A-6B2840B3A18F}" srcOrd="0" destOrd="0" presId="urn:microsoft.com/office/officeart/2005/8/layout/vList2"/>
    <dgm:cxn modelId="{482C8255-4AA1-4373-BAA4-A375B98F9A86}" srcId="{3F64873E-B4AC-47E1-B423-F2F44606BB4A}" destId="{E19E79B1-FA14-494D-A324-458BB8E808BB}" srcOrd="2" destOrd="0" parTransId="{65DEF4E0-4269-4D86-AC37-9D7B794FD6A2}" sibTransId="{57CF6826-A1D1-419B-B324-54E2B9CB92DD}"/>
    <dgm:cxn modelId="{DAFA3FD4-2D5E-42E2-BF48-6D742A000507}" type="presOf" srcId="{DF3263A1-5F65-4BEC-A7D5-52C34EE95928}" destId="{B16BD04D-0F2F-4D36-873C-0C311064EF09}" srcOrd="0" destOrd="0" presId="urn:microsoft.com/office/officeart/2005/8/layout/vList2"/>
    <dgm:cxn modelId="{B9A1A859-1AFE-468F-854E-B084A8B6D1D1}" type="presOf" srcId="{16C13D46-05D9-449D-B32B-5487D9DE94B3}" destId="{58DC46C3-AC28-41C3-971E-BDA39D13972E}" srcOrd="0" destOrd="0" presId="urn:microsoft.com/office/officeart/2005/8/layout/vList2"/>
    <dgm:cxn modelId="{27F3AFA1-568B-4BBF-A80A-86A12DD8F121}" srcId="{3F64873E-B4AC-47E1-B423-F2F44606BB4A}" destId="{9884697C-A397-432E-B5C4-54A7797CD4FB}" srcOrd="4" destOrd="0" parTransId="{809400DB-F6FA-413E-880A-31AFDEC5178C}" sibTransId="{9418468E-E413-40B6-8896-EFDEA10833A9}"/>
    <dgm:cxn modelId="{D8FE6B13-9465-4A1A-91F5-CFCA6C63638C}" type="presParOf" srcId="{16BD0A4D-2EA2-4950-B46A-C709335BBC37}" destId="{5782B093-E229-4A73-A370-9AABE22288B4}" srcOrd="0" destOrd="0" presId="urn:microsoft.com/office/officeart/2005/8/layout/vList2"/>
    <dgm:cxn modelId="{6A2BD0D8-11F1-41A8-807C-6AB4602B6079}" type="presParOf" srcId="{16BD0A4D-2EA2-4950-B46A-C709335BBC37}" destId="{C152D679-B16E-4A09-8F47-94F5C3334652}" srcOrd="1" destOrd="0" presId="urn:microsoft.com/office/officeart/2005/8/layout/vList2"/>
    <dgm:cxn modelId="{11468A14-91C6-4956-A87D-09F64A5FDFAF}" type="presParOf" srcId="{16BD0A4D-2EA2-4950-B46A-C709335BBC37}" destId="{B16BD04D-0F2F-4D36-873C-0C311064EF09}" srcOrd="2" destOrd="0" presId="urn:microsoft.com/office/officeart/2005/8/layout/vList2"/>
    <dgm:cxn modelId="{1D8BE59F-E277-4879-8EB0-F1B3A374D522}" type="presParOf" srcId="{16BD0A4D-2EA2-4950-B46A-C709335BBC37}" destId="{5DB6FC6F-AADA-491A-85B8-E1FE2258145F}" srcOrd="3" destOrd="0" presId="urn:microsoft.com/office/officeart/2005/8/layout/vList2"/>
    <dgm:cxn modelId="{3B621B41-0ADC-47A4-96C0-63B7AB9F8A35}" type="presParOf" srcId="{16BD0A4D-2EA2-4950-B46A-C709335BBC37}" destId="{751E9730-B2C2-4576-81D6-774E892837DE}" srcOrd="4" destOrd="0" presId="urn:microsoft.com/office/officeart/2005/8/layout/vList2"/>
    <dgm:cxn modelId="{501237AA-E944-4C37-BE05-FDE4BF5E2997}" type="presParOf" srcId="{16BD0A4D-2EA2-4950-B46A-C709335BBC37}" destId="{C223BB2B-A239-46E9-9D8D-93FD457B5BD0}" srcOrd="5" destOrd="0" presId="urn:microsoft.com/office/officeart/2005/8/layout/vList2"/>
    <dgm:cxn modelId="{6A3C7FAE-4571-4F8C-9889-00AAEBC7F27F}" type="presParOf" srcId="{16BD0A4D-2EA2-4950-B46A-C709335BBC37}" destId="{58DC46C3-AC28-41C3-971E-BDA39D13972E}" srcOrd="6" destOrd="0" presId="urn:microsoft.com/office/officeart/2005/8/layout/vList2"/>
    <dgm:cxn modelId="{446C7484-A265-46AB-9764-DD01A5338057}" type="presParOf" srcId="{16BD0A4D-2EA2-4950-B46A-C709335BBC37}" destId="{DE00089A-77E9-4A1A-8D15-E16512951E81}" srcOrd="7" destOrd="0" presId="urn:microsoft.com/office/officeart/2005/8/layout/vList2"/>
    <dgm:cxn modelId="{C923DD4C-019B-4F86-87CB-A97550F0DBB1}" type="presParOf" srcId="{16BD0A4D-2EA2-4950-B46A-C709335BBC37}" destId="{42E86BE5-E63F-4F70-8FBB-77C8A08A2305}" srcOrd="8" destOrd="0" presId="urn:microsoft.com/office/officeart/2005/8/layout/vList2"/>
    <dgm:cxn modelId="{5962C451-B750-4CA9-AB4F-F2FA35A183C3}" type="presParOf" srcId="{16BD0A4D-2EA2-4950-B46A-C709335BBC37}" destId="{4B367BBE-ADE3-48A9-ABE4-DF57F06631F2}" srcOrd="9" destOrd="0" presId="urn:microsoft.com/office/officeart/2005/8/layout/vList2"/>
    <dgm:cxn modelId="{9A6257F3-669C-43D3-8BD7-E48B0C5767DE}" type="presParOf" srcId="{16BD0A4D-2EA2-4950-B46A-C709335BBC37}" destId="{C74030AD-379C-4879-972A-6B2840B3A18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6DDA96-C5EF-4308-ABE2-F5165EC09EB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4D50F3-2C44-4356-B15F-D5322EACDB1D}">
      <dgm:prSet phldrT="[Text]" custT="1"/>
      <dgm:spPr/>
      <dgm:t>
        <a:bodyPr/>
        <a:lstStyle/>
        <a:p>
          <a:r>
            <a:rPr lang="en-US" sz="1400" dirty="0"/>
            <a:t>Strategic Direction 1</a:t>
          </a:r>
        </a:p>
      </dgm:t>
    </dgm:pt>
    <dgm:pt modelId="{A894ABFD-C3E1-46BD-B65B-890B9A130AEF}" type="parTrans" cxnId="{22B40EAF-7AA3-4A00-862E-EC9AC23F4FD9}">
      <dgm:prSet/>
      <dgm:spPr/>
      <dgm:t>
        <a:bodyPr/>
        <a:lstStyle/>
        <a:p>
          <a:endParaRPr lang="en-US"/>
        </a:p>
      </dgm:t>
    </dgm:pt>
    <dgm:pt modelId="{F8B0403F-2C49-40C0-B3AA-1A9BBBA3F529}" type="sibTrans" cxnId="{22B40EAF-7AA3-4A00-862E-EC9AC23F4FD9}">
      <dgm:prSet/>
      <dgm:spPr/>
      <dgm:t>
        <a:bodyPr/>
        <a:lstStyle/>
        <a:p>
          <a:endParaRPr lang="en-US"/>
        </a:p>
      </dgm:t>
    </dgm:pt>
    <dgm:pt modelId="{81C1BDCC-4FB8-4459-9F0D-8CFE657D0607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1300" dirty="0"/>
            <a:t>Information for focused action</a:t>
          </a:r>
        </a:p>
      </dgm:t>
    </dgm:pt>
    <dgm:pt modelId="{A23CE1BD-6237-40EF-A7B7-2B79855E4FFD}" type="parTrans" cxnId="{7C351FFA-2038-482F-86FD-7906FBAD318C}">
      <dgm:prSet/>
      <dgm:spPr/>
      <dgm:t>
        <a:bodyPr/>
        <a:lstStyle/>
        <a:p>
          <a:endParaRPr lang="en-US"/>
        </a:p>
      </dgm:t>
    </dgm:pt>
    <dgm:pt modelId="{9F59A707-6BDD-4A28-A939-0B1752545D19}" type="sibTrans" cxnId="{7C351FFA-2038-482F-86FD-7906FBAD318C}">
      <dgm:prSet/>
      <dgm:spPr/>
      <dgm:t>
        <a:bodyPr/>
        <a:lstStyle/>
        <a:p>
          <a:endParaRPr lang="en-US"/>
        </a:p>
      </dgm:t>
    </dgm:pt>
    <dgm:pt modelId="{E31A29B7-06FF-4E99-94B2-7E33DA537D29}">
      <dgm:prSet phldrT="[Text]" custT="1"/>
      <dgm:spPr/>
      <dgm:t>
        <a:bodyPr/>
        <a:lstStyle/>
        <a:p>
          <a:r>
            <a:rPr lang="en-US" sz="1400" dirty="0"/>
            <a:t>Strategic Direction 2</a:t>
          </a:r>
        </a:p>
      </dgm:t>
    </dgm:pt>
    <dgm:pt modelId="{1C6EEE32-C577-4124-8E3B-0E9869B1C931}" type="parTrans" cxnId="{9C733F74-3DC7-403A-93B1-61513EE84C10}">
      <dgm:prSet/>
      <dgm:spPr/>
      <dgm:t>
        <a:bodyPr/>
        <a:lstStyle/>
        <a:p>
          <a:endParaRPr lang="en-US"/>
        </a:p>
      </dgm:t>
    </dgm:pt>
    <dgm:pt modelId="{C69C4959-A372-4DAF-8D79-3AD528BF3B5E}" type="sibTrans" cxnId="{9C733F74-3DC7-403A-93B1-61513EE84C10}">
      <dgm:prSet/>
      <dgm:spPr/>
      <dgm:t>
        <a:bodyPr/>
        <a:lstStyle/>
        <a:p>
          <a:endParaRPr lang="en-US"/>
        </a:p>
      </dgm:t>
    </dgm:pt>
    <dgm:pt modelId="{5BD63579-CF08-4C0E-B8C6-A173F2389B62}">
      <dgm:prSet phldrT="[Text]" custT="1"/>
      <dgm:spPr/>
      <dgm:t>
        <a:bodyPr/>
        <a:lstStyle/>
        <a:p>
          <a:pPr algn="ctr"/>
          <a:r>
            <a:rPr lang="en-US" sz="1300" dirty="0"/>
            <a:t>Interventions for impact</a:t>
          </a:r>
        </a:p>
      </dgm:t>
    </dgm:pt>
    <dgm:pt modelId="{1CF2E660-C518-47E0-904D-3BDC9F8A10A1}" type="parTrans" cxnId="{39C18829-4697-4F7D-B827-4A62CDDB344F}">
      <dgm:prSet/>
      <dgm:spPr/>
      <dgm:t>
        <a:bodyPr/>
        <a:lstStyle/>
        <a:p>
          <a:endParaRPr lang="en-US"/>
        </a:p>
      </dgm:t>
    </dgm:pt>
    <dgm:pt modelId="{988F9280-744A-4B6A-8285-F25607A90C08}" type="sibTrans" cxnId="{39C18829-4697-4F7D-B827-4A62CDDB344F}">
      <dgm:prSet/>
      <dgm:spPr/>
      <dgm:t>
        <a:bodyPr/>
        <a:lstStyle/>
        <a:p>
          <a:endParaRPr lang="en-US"/>
        </a:p>
      </dgm:t>
    </dgm:pt>
    <dgm:pt modelId="{289DE7FA-4720-4FF4-8666-42E16BB1CCD4}">
      <dgm:prSet phldrT="[Text]" custT="1"/>
      <dgm:spPr/>
      <dgm:t>
        <a:bodyPr/>
        <a:lstStyle/>
        <a:p>
          <a:r>
            <a:rPr lang="en-US" sz="1400" dirty="0"/>
            <a:t>Strategic Direction 5</a:t>
          </a:r>
        </a:p>
      </dgm:t>
    </dgm:pt>
    <dgm:pt modelId="{33AF9F64-F29D-40E7-80C3-06FE294450A4}" type="parTrans" cxnId="{62AA5B29-0101-4087-9EF7-C8173B8ECB24}">
      <dgm:prSet/>
      <dgm:spPr/>
      <dgm:t>
        <a:bodyPr/>
        <a:lstStyle/>
        <a:p>
          <a:endParaRPr lang="en-US"/>
        </a:p>
      </dgm:t>
    </dgm:pt>
    <dgm:pt modelId="{CEB0FFA3-76D7-4A8C-A04C-EAB4B427BD1B}" type="sibTrans" cxnId="{62AA5B29-0101-4087-9EF7-C8173B8ECB24}">
      <dgm:prSet/>
      <dgm:spPr/>
      <dgm:t>
        <a:bodyPr/>
        <a:lstStyle/>
        <a:p>
          <a:endParaRPr lang="en-US"/>
        </a:p>
      </dgm:t>
    </dgm:pt>
    <dgm:pt modelId="{B5016A7A-0441-40E0-AFDA-EA79D0F19102}">
      <dgm:prSet phldrT="[Text]" custT="1"/>
      <dgm:spPr/>
      <dgm:t>
        <a:bodyPr/>
        <a:lstStyle/>
        <a:p>
          <a:pPr algn="ctr"/>
          <a:r>
            <a:rPr lang="en-US" sz="1300" dirty="0"/>
            <a:t>Innovation for acceleration</a:t>
          </a:r>
        </a:p>
      </dgm:t>
    </dgm:pt>
    <dgm:pt modelId="{F12EC330-814A-4F56-8360-7767D89380D0}" type="parTrans" cxnId="{58E0E05F-F4F8-4ACE-99F3-8A7ECAA8DF46}">
      <dgm:prSet/>
      <dgm:spPr/>
      <dgm:t>
        <a:bodyPr/>
        <a:lstStyle/>
        <a:p>
          <a:endParaRPr lang="en-US"/>
        </a:p>
      </dgm:t>
    </dgm:pt>
    <dgm:pt modelId="{65DA53D6-8270-47C4-9CC0-06DF65BD530D}" type="sibTrans" cxnId="{58E0E05F-F4F8-4ACE-99F3-8A7ECAA8DF46}">
      <dgm:prSet/>
      <dgm:spPr/>
      <dgm:t>
        <a:bodyPr/>
        <a:lstStyle/>
        <a:p>
          <a:endParaRPr lang="en-US"/>
        </a:p>
      </dgm:t>
    </dgm:pt>
    <dgm:pt modelId="{9D56CE6E-92F6-4085-A401-291B54F27EED}">
      <dgm:prSet phldrT="[Text]" custT="1"/>
      <dgm:spPr/>
      <dgm:t>
        <a:bodyPr/>
        <a:lstStyle/>
        <a:p>
          <a:pPr algn="l"/>
          <a:endParaRPr lang="en-US" sz="1300" dirty="0"/>
        </a:p>
      </dgm:t>
    </dgm:pt>
    <dgm:pt modelId="{B3569DE9-4805-4C2C-91DF-4C6172BBB346}" type="parTrans" cxnId="{E6FACFBC-CFD9-4D33-88DC-2D999A2EEAD5}">
      <dgm:prSet/>
      <dgm:spPr/>
      <dgm:t>
        <a:bodyPr/>
        <a:lstStyle/>
        <a:p>
          <a:endParaRPr lang="en-US"/>
        </a:p>
      </dgm:t>
    </dgm:pt>
    <dgm:pt modelId="{D1B6DDDC-68B2-41B7-87A3-E3F2DC052439}" type="sibTrans" cxnId="{E6FACFBC-CFD9-4D33-88DC-2D999A2EEAD5}">
      <dgm:prSet/>
      <dgm:spPr/>
      <dgm:t>
        <a:bodyPr/>
        <a:lstStyle/>
        <a:p>
          <a:endParaRPr lang="en-US"/>
        </a:p>
      </dgm:t>
    </dgm:pt>
    <dgm:pt modelId="{49076AB9-D5D9-47D2-A9A6-32A87498F16E}">
      <dgm:prSet phldrT="[Text]" custT="1"/>
      <dgm:spPr/>
      <dgm:t>
        <a:bodyPr/>
        <a:lstStyle/>
        <a:p>
          <a:r>
            <a:rPr lang="en-US" sz="1400" b="1" dirty="0"/>
            <a:t>Strategic Direction 4</a:t>
          </a:r>
        </a:p>
      </dgm:t>
    </dgm:pt>
    <dgm:pt modelId="{FC994D06-2A5B-4130-BB73-1409859D3844}" type="parTrans" cxnId="{D99043A9-80DB-483C-AA7E-7109147B56FA}">
      <dgm:prSet/>
      <dgm:spPr/>
      <dgm:t>
        <a:bodyPr/>
        <a:lstStyle/>
        <a:p>
          <a:endParaRPr lang="en-US"/>
        </a:p>
      </dgm:t>
    </dgm:pt>
    <dgm:pt modelId="{8EC3B741-79B9-4F89-A107-2E0EA9C1E471}" type="sibTrans" cxnId="{D99043A9-80DB-483C-AA7E-7109147B56FA}">
      <dgm:prSet/>
      <dgm:spPr/>
      <dgm:t>
        <a:bodyPr/>
        <a:lstStyle/>
        <a:p>
          <a:endParaRPr lang="en-US"/>
        </a:p>
      </dgm:t>
    </dgm:pt>
    <dgm:pt modelId="{5F935C84-A57B-45DF-8D80-38B81FFD77E8}">
      <dgm:prSet custT="1"/>
      <dgm:spPr/>
      <dgm:t>
        <a:bodyPr/>
        <a:lstStyle/>
        <a:p>
          <a:pPr algn="ctr"/>
          <a:r>
            <a:rPr lang="en-US" sz="1300" b="1" dirty="0"/>
            <a:t>Financing for sustainability</a:t>
          </a:r>
        </a:p>
      </dgm:t>
    </dgm:pt>
    <dgm:pt modelId="{D1983728-0316-45B8-BD15-EBB1FB348A12}" type="parTrans" cxnId="{6D32EA99-21E6-45BE-A3F3-A854D454CE88}">
      <dgm:prSet/>
      <dgm:spPr/>
      <dgm:t>
        <a:bodyPr/>
        <a:lstStyle/>
        <a:p>
          <a:endParaRPr lang="en-US"/>
        </a:p>
      </dgm:t>
    </dgm:pt>
    <dgm:pt modelId="{181266CF-992A-4EA6-B9EE-C1B9035F4AB7}" type="sibTrans" cxnId="{6D32EA99-21E6-45BE-A3F3-A854D454CE88}">
      <dgm:prSet/>
      <dgm:spPr/>
      <dgm:t>
        <a:bodyPr/>
        <a:lstStyle/>
        <a:p>
          <a:endParaRPr lang="en-US"/>
        </a:p>
      </dgm:t>
    </dgm:pt>
    <dgm:pt modelId="{118A32F5-1605-4898-969D-5BCC69AD2745}">
      <dgm:prSet phldrT="[Text]" custT="1"/>
      <dgm:spPr/>
      <dgm:t>
        <a:bodyPr/>
        <a:lstStyle/>
        <a:p>
          <a:r>
            <a:rPr lang="en-US" sz="1400" dirty="0"/>
            <a:t>Strategic Direction 3</a:t>
          </a:r>
        </a:p>
      </dgm:t>
    </dgm:pt>
    <dgm:pt modelId="{E30EAB63-82E2-4024-8AAA-C7D6223ACD75}" type="parTrans" cxnId="{8C5A3D04-F91A-48EB-84E9-316446631F27}">
      <dgm:prSet/>
      <dgm:spPr/>
      <dgm:t>
        <a:bodyPr/>
        <a:lstStyle/>
        <a:p>
          <a:endParaRPr lang="en-US"/>
        </a:p>
      </dgm:t>
    </dgm:pt>
    <dgm:pt modelId="{602FAB60-4363-4C1B-82B0-7D2469462C61}" type="sibTrans" cxnId="{8C5A3D04-F91A-48EB-84E9-316446631F27}">
      <dgm:prSet/>
      <dgm:spPr/>
      <dgm:t>
        <a:bodyPr/>
        <a:lstStyle/>
        <a:p>
          <a:endParaRPr lang="en-US"/>
        </a:p>
      </dgm:t>
    </dgm:pt>
    <dgm:pt modelId="{5C26672D-BB3E-4296-AFA4-6E3C074E8622}">
      <dgm:prSet custT="1"/>
      <dgm:spPr/>
      <dgm:t>
        <a:bodyPr/>
        <a:lstStyle/>
        <a:p>
          <a:pPr algn="ctr"/>
          <a:r>
            <a:rPr lang="en-US" sz="1300" dirty="0"/>
            <a:t>Delivering for equity  </a:t>
          </a:r>
        </a:p>
      </dgm:t>
    </dgm:pt>
    <dgm:pt modelId="{81228BA1-BCD0-4608-8B02-A1C8E7E1935D}" type="parTrans" cxnId="{5906D04C-A552-4ECD-9596-9A504078A41E}">
      <dgm:prSet/>
      <dgm:spPr/>
      <dgm:t>
        <a:bodyPr/>
        <a:lstStyle/>
        <a:p>
          <a:endParaRPr lang="en-US"/>
        </a:p>
      </dgm:t>
    </dgm:pt>
    <dgm:pt modelId="{FBC74077-9190-4FB2-A80B-6E3E636A9405}" type="sibTrans" cxnId="{5906D04C-A552-4ECD-9596-9A504078A41E}">
      <dgm:prSet/>
      <dgm:spPr/>
      <dgm:t>
        <a:bodyPr/>
        <a:lstStyle/>
        <a:p>
          <a:endParaRPr lang="en-US"/>
        </a:p>
      </dgm:t>
    </dgm:pt>
    <dgm:pt modelId="{0ADE2BDE-7EE5-4999-AC52-5C6E0BA1EE0A}" type="pres">
      <dgm:prSet presAssocID="{EF6DDA96-C5EF-4308-ABE2-F5165EC09E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0218D8-C130-449C-969D-92C78DEE0562}" type="pres">
      <dgm:prSet presAssocID="{FF4D50F3-2C44-4356-B15F-D5322EACDB1D}" presName="composite" presStyleCnt="0"/>
      <dgm:spPr/>
    </dgm:pt>
    <dgm:pt modelId="{6C146C9B-2659-419F-A2A1-AA90E75631E8}" type="pres">
      <dgm:prSet presAssocID="{FF4D50F3-2C44-4356-B15F-D5322EACDB1D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602DB-573F-4092-BAC8-65B81D88783C}" type="pres">
      <dgm:prSet presAssocID="{FF4D50F3-2C44-4356-B15F-D5322EACDB1D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09222D-AE0A-49A7-95D5-E66F3C9D1B6C}" type="pres">
      <dgm:prSet presAssocID="{F8B0403F-2C49-40C0-B3AA-1A9BBBA3F529}" presName="space" presStyleCnt="0"/>
      <dgm:spPr/>
    </dgm:pt>
    <dgm:pt modelId="{E578206D-1C24-4541-B65D-63A984737B7C}" type="pres">
      <dgm:prSet presAssocID="{E31A29B7-06FF-4E99-94B2-7E33DA537D29}" presName="composite" presStyleCnt="0"/>
      <dgm:spPr/>
    </dgm:pt>
    <dgm:pt modelId="{22189617-4307-4B7B-A52C-7E423875A975}" type="pres">
      <dgm:prSet presAssocID="{E31A29B7-06FF-4E99-94B2-7E33DA537D29}" presName="parTx" presStyleLbl="alignNode1" presStyleIdx="1" presStyleCnt="5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2E6BD-D36F-4AAF-8868-1857366CC158}" type="pres">
      <dgm:prSet presAssocID="{E31A29B7-06FF-4E99-94B2-7E33DA537D29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1EF67-6108-457B-9E31-51443BF07775}" type="pres">
      <dgm:prSet presAssocID="{C69C4959-A372-4DAF-8D79-3AD528BF3B5E}" presName="space" presStyleCnt="0"/>
      <dgm:spPr/>
    </dgm:pt>
    <dgm:pt modelId="{1D4E47D5-F1F3-40BC-9EE3-9EA971D22B7C}" type="pres">
      <dgm:prSet presAssocID="{118A32F5-1605-4898-969D-5BCC69AD2745}" presName="composite" presStyleCnt="0"/>
      <dgm:spPr/>
    </dgm:pt>
    <dgm:pt modelId="{D7DE49D6-7A52-4158-B343-9F082892EBF0}" type="pres">
      <dgm:prSet presAssocID="{118A32F5-1605-4898-969D-5BCC69AD2745}" presName="parTx" presStyleLbl="alignNode1" presStyleIdx="2" presStyleCnt="5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B922B-53CB-404A-AE12-7F0B5258694F}" type="pres">
      <dgm:prSet presAssocID="{118A32F5-1605-4898-969D-5BCC69AD2745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6C8399-6313-4D00-B09E-7DE1ABF279B9}" type="pres">
      <dgm:prSet presAssocID="{602FAB60-4363-4C1B-82B0-7D2469462C61}" presName="space" presStyleCnt="0"/>
      <dgm:spPr/>
    </dgm:pt>
    <dgm:pt modelId="{D1FDED0B-264A-407F-BEB2-7D980478F1DF}" type="pres">
      <dgm:prSet presAssocID="{49076AB9-D5D9-47D2-A9A6-32A87498F16E}" presName="composite" presStyleCnt="0"/>
      <dgm:spPr/>
    </dgm:pt>
    <dgm:pt modelId="{1C824D7D-28DC-4498-B649-1052566768AA}" type="pres">
      <dgm:prSet presAssocID="{49076AB9-D5D9-47D2-A9A6-32A87498F16E}" presName="parTx" presStyleLbl="alignNode1" presStyleIdx="3" presStyleCnt="5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52979-8DA2-4D76-AC62-13E8654B58F6}" type="pres">
      <dgm:prSet presAssocID="{49076AB9-D5D9-47D2-A9A6-32A87498F16E}" presName="desTx" presStyleLbl="alignAccFollowNode1" presStyleIdx="3" presStyleCnt="5" custScaleX="105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654EFD-48AE-49A5-83B2-6BFABBAAA14C}" type="pres">
      <dgm:prSet presAssocID="{8EC3B741-79B9-4F89-A107-2E0EA9C1E471}" presName="space" presStyleCnt="0"/>
      <dgm:spPr/>
    </dgm:pt>
    <dgm:pt modelId="{EE2DB1A7-74EB-4001-B04C-A72CC13F017D}" type="pres">
      <dgm:prSet presAssocID="{289DE7FA-4720-4FF4-8666-42E16BB1CCD4}" presName="composite" presStyleCnt="0"/>
      <dgm:spPr/>
    </dgm:pt>
    <dgm:pt modelId="{E2BCBEC1-3887-455A-811E-F576C38B0C14}" type="pres">
      <dgm:prSet presAssocID="{289DE7FA-4720-4FF4-8666-42E16BB1CCD4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DB2B2-602C-4560-893A-923FB5A641F9}" type="pres">
      <dgm:prSet presAssocID="{289DE7FA-4720-4FF4-8666-42E16BB1CCD4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32EA99-21E6-45BE-A3F3-A854D454CE88}" srcId="{49076AB9-D5D9-47D2-A9A6-32A87498F16E}" destId="{5F935C84-A57B-45DF-8D80-38B81FFD77E8}" srcOrd="0" destOrd="0" parTransId="{D1983728-0316-45B8-BD15-EBB1FB348A12}" sibTransId="{181266CF-992A-4EA6-B9EE-C1B9035F4AB7}"/>
    <dgm:cxn modelId="{9B9E94AF-7E6C-4C15-B225-F75BBFD7BA28}" type="presOf" srcId="{289DE7FA-4720-4FF4-8666-42E16BB1CCD4}" destId="{E2BCBEC1-3887-455A-811E-F576C38B0C14}" srcOrd="0" destOrd="0" presId="urn:microsoft.com/office/officeart/2005/8/layout/hList1"/>
    <dgm:cxn modelId="{5906D04C-A552-4ECD-9596-9A504078A41E}" srcId="{118A32F5-1605-4898-969D-5BCC69AD2745}" destId="{5C26672D-BB3E-4296-AFA4-6E3C074E8622}" srcOrd="0" destOrd="0" parTransId="{81228BA1-BCD0-4608-8B02-A1C8E7E1935D}" sibTransId="{FBC74077-9190-4FB2-A80B-6E3E636A9405}"/>
    <dgm:cxn modelId="{04EDB9EC-6580-4EE7-A074-18FD363C274F}" type="presOf" srcId="{118A32F5-1605-4898-969D-5BCC69AD2745}" destId="{D7DE49D6-7A52-4158-B343-9F082892EBF0}" srcOrd="0" destOrd="0" presId="urn:microsoft.com/office/officeart/2005/8/layout/hList1"/>
    <dgm:cxn modelId="{E6FACFBC-CFD9-4D33-88DC-2D999A2EEAD5}" srcId="{289DE7FA-4720-4FF4-8666-42E16BB1CCD4}" destId="{9D56CE6E-92F6-4085-A401-291B54F27EED}" srcOrd="1" destOrd="0" parTransId="{B3569DE9-4805-4C2C-91DF-4C6172BBB346}" sibTransId="{D1B6DDDC-68B2-41B7-87A3-E3F2DC052439}"/>
    <dgm:cxn modelId="{7C351FFA-2038-482F-86FD-7906FBAD318C}" srcId="{FF4D50F3-2C44-4356-B15F-D5322EACDB1D}" destId="{81C1BDCC-4FB8-4459-9F0D-8CFE657D0607}" srcOrd="0" destOrd="0" parTransId="{A23CE1BD-6237-40EF-A7B7-2B79855E4FFD}" sibTransId="{9F59A707-6BDD-4A28-A939-0B1752545D19}"/>
    <dgm:cxn modelId="{58E0E05F-F4F8-4ACE-99F3-8A7ECAA8DF46}" srcId="{289DE7FA-4720-4FF4-8666-42E16BB1CCD4}" destId="{B5016A7A-0441-40E0-AFDA-EA79D0F19102}" srcOrd="0" destOrd="0" parTransId="{F12EC330-814A-4F56-8360-7767D89380D0}" sibTransId="{65DA53D6-8270-47C4-9CC0-06DF65BD530D}"/>
    <dgm:cxn modelId="{62AA5B29-0101-4087-9EF7-C8173B8ECB24}" srcId="{EF6DDA96-C5EF-4308-ABE2-F5165EC09EB7}" destId="{289DE7FA-4720-4FF4-8666-42E16BB1CCD4}" srcOrd="4" destOrd="0" parTransId="{33AF9F64-F29D-40E7-80C3-06FE294450A4}" sibTransId="{CEB0FFA3-76D7-4A8C-A04C-EAB4B427BD1B}"/>
    <dgm:cxn modelId="{0E38EF24-AF9B-457C-91AB-9DF59E8EDF3E}" type="presOf" srcId="{5BD63579-CF08-4C0E-B8C6-A173F2389B62}" destId="{63B2E6BD-D36F-4AAF-8868-1857366CC158}" srcOrd="0" destOrd="0" presId="urn:microsoft.com/office/officeart/2005/8/layout/hList1"/>
    <dgm:cxn modelId="{9C733F74-3DC7-403A-93B1-61513EE84C10}" srcId="{EF6DDA96-C5EF-4308-ABE2-F5165EC09EB7}" destId="{E31A29B7-06FF-4E99-94B2-7E33DA537D29}" srcOrd="1" destOrd="0" parTransId="{1C6EEE32-C577-4124-8E3B-0E9869B1C931}" sibTransId="{C69C4959-A372-4DAF-8D79-3AD528BF3B5E}"/>
    <dgm:cxn modelId="{12E86AB4-2A60-4459-979F-234BAD225076}" type="presOf" srcId="{FF4D50F3-2C44-4356-B15F-D5322EACDB1D}" destId="{6C146C9B-2659-419F-A2A1-AA90E75631E8}" srcOrd="0" destOrd="0" presId="urn:microsoft.com/office/officeart/2005/8/layout/hList1"/>
    <dgm:cxn modelId="{6BD9BE05-5C62-4894-A99B-099968F27EB1}" type="presOf" srcId="{81C1BDCC-4FB8-4459-9F0D-8CFE657D0607}" destId="{3DD602DB-573F-4092-BAC8-65B81D88783C}" srcOrd="0" destOrd="0" presId="urn:microsoft.com/office/officeart/2005/8/layout/hList1"/>
    <dgm:cxn modelId="{D166F1DE-296E-4E96-8C24-2F4057C88BE7}" type="presOf" srcId="{9D56CE6E-92F6-4085-A401-291B54F27EED}" destId="{74CDB2B2-602C-4560-893A-923FB5A641F9}" srcOrd="0" destOrd="1" presId="urn:microsoft.com/office/officeart/2005/8/layout/hList1"/>
    <dgm:cxn modelId="{8F3E5667-767C-4517-B271-5F0E5F82DC3D}" type="presOf" srcId="{E31A29B7-06FF-4E99-94B2-7E33DA537D29}" destId="{22189617-4307-4B7B-A52C-7E423875A975}" srcOrd="0" destOrd="0" presId="urn:microsoft.com/office/officeart/2005/8/layout/hList1"/>
    <dgm:cxn modelId="{C6DF126B-EE76-41B1-B2D4-0001BA220FB0}" type="presOf" srcId="{EF6DDA96-C5EF-4308-ABE2-F5165EC09EB7}" destId="{0ADE2BDE-7EE5-4999-AC52-5C6E0BA1EE0A}" srcOrd="0" destOrd="0" presId="urn:microsoft.com/office/officeart/2005/8/layout/hList1"/>
    <dgm:cxn modelId="{8C5A3D04-F91A-48EB-84E9-316446631F27}" srcId="{EF6DDA96-C5EF-4308-ABE2-F5165EC09EB7}" destId="{118A32F5-1605-4898-969D-5BCC69AD2745}" srcOrd="2" destOrd="0" parTransId="{E30EAB63-82E2-4024-8AAA-C7D6223ACD75}" sibTransId="{602FAB60-4363-4C1B-82B0-7D2469462C61}"/>
    <dgm:cxn modelId="{0085EEBD-F9F5-40B8-9C14-10425FEB81E1}" type="presOf" srcId="{5C26672D-BB3E-4296-AFA4-6E3C074E8622}" destId="{990B922B-53CB-404A-AE12-7F0B5258694F}" srcOrd="0" destOrd="0" presId="urn:microsoft.com/office/officeart/2005/8/layout/hList1"/>
    <dgm:cxn modelId="{D99043A9-80DB-483C-AA7E-7109147B56FA}" srcId="{EF6DDA96-C5EF-4308-ABE2-F5165EC09EB7}" destId="{49076AB9-D5D9-47D2-A9A6-32A87498F16E}" srcOrd="3" destOrd="0" parTransId="{FC994D06-2A5B-4130-BB73-1409859D3844}" sibTransId="{8EC3B741-79B9-4F89-A107-2E0EA9C1E471}"/>
    <dgm:cxn modelId="{22B40EAF-7AA3-4A00-862E-EC9AC23F4FD9}" srcId="{EF6DDA96-C5EF-4308-ABE2-F5165EC09EB7}" destId="{FF4D50F3-2C44-4356-B15F-D5322EACDB1D}" srcOrd="0" destOrd="0" parTransId="{A894ABFD-C3E1-46BD-B65B-890B9A130AEF}" sibTransId="{F8B0403F-2C49-40C0-B3AA-1A9BBBA3F529}"/>
    <dgm:cxn modelId="{DACF1F1D-AE3A-4AC5-B028-5F40054EFB9D}" type="presOf" srcId="{5F935C84-A57B-45DF-8D80-38B81FFD77E8}" destId="{69452979-8DA2-4D76-AC62-13E8654B58F6}" srcOrd="0" destOrd="0" presId="urn:microsoft.com/office/officeart/2005/8/layout/hList1"/>
    <dgm:cxn modelId="{EC1C0A1F-FE0B-459D-868E-7B0E627139A7}" type="presOf" srcId="{B5016A7A-0441-40E0-AFDA-EA79D0F19102}" destId="{74CDB2B2-602C-4560-893A-923FB5A641F9}" srcOrd="0" destOrd="0" presId="urn:microsoft.com/office/officeart/2005/8/layout/hList1"/>
    <dgm:cxn modelId="{580B3DDD-23CD-4C19-BA97-92CE1F0CC632}" type="presOf" srcId="{49076AB9-D5D9-47D2-A9A6-32A87498F16E}" destId="{1C824D7D-28DC-4498-B649-1052566768AA}" srcOrd="0" destOrd="0" presId="urn:microsoft.com/office/officeart/2005/8/layout/hList1"/>
    <dgm:cxn modelId="{39C18829-4697-4F7D-B827-4A62CDDB344F}" srcId="{E31A29B7-06FF-4E99-94B2-7E33DA537D29}" destId="{5BD63579-CF08-4C0E-B8C6-A173F2389B62}" srcOrd="0" destOrd="0" parTransId="{1CF2E660-C518-47E0-904D-3BDC9F8A10A1}" sibTransId="{988F9280-744A-4B6A-8285-F25607A90C08}"/>
    <dgm:cxn modelId="{44720F95-D5C9-4F40-9A15-205A9815B871}" type="presParOf" srcId="{0ADE2BDE-7EE5-4999-AC52-5C6E0BA1EE0A}" destId="{980218D8-C130-449C-969D-92C78DEE0562}" srcOrd="0" destOrd="0" presId="urn:microsoft.com/office/officeart/2005/8/layout/hList1"/>
    <dgm:cxn modelId="{4B61271B-F0C6-4669-B38B-52829512DF4F}" type="presParOf" srcId="{980218D8-C130-449C-969D-92C78DEE0562}" destId="{6C146C9B-2659-419F-A2A1-AA90E75631E8}" srcOrd="0" destOrd="0" presId="urn:microsoft.com/office/officeart/2005/8/layout/hList1"/>
    <dgm:cxn modelId="{727D294A-E1A8-40F2-95BA-A0CC0A59EA5A}" type="presParOf" srcId="{980218D8-C130-449C-969D-92C78DEE0562}" destId="{3DD602DB-573F-4092-BAC8-65B81D88783C}" srcOrd="1" destOrd="0" presId="urn:microsoft.com/office/officeart/2005/8/layout/hList1"/>
    <dgm:cxn modelId="{96292750-F705-4743-BE69-E8D097BE7BBF}" type="presParOf" srcId="{0ADE2BDE-7EE5-4999-AC52-5C6E0BA1EE0A}" destId="{EC09222D-AE0A-49A7-95D5-E66F3C9D1B6C}" srcOrd="1" destOrd="0" presId="urn:microsoft.com/office/officeart/2005/8/layout/hList1"/>
    <dgm:cxn modelId="{0821A6F4-EB65-484D-A0B0-54F6F3FBF312}" type="presParOf" srcId="{0ADE2BDE-7EE5-4999-AC52-5C6E0BA1EE0A}" destId="{E578206D-1C24-4541-B65D-63A984737B7C}" srcOrd="2" destOrd="0" presId="urn:microsoft.com/office/officeart/2005/8/layout/hList1"/>
    <dgm:cxn modelId="{93AEBD42-C144-4EEA-B63E-ADDD70A90DA3}" type="presParOf" srcId="{E578206D-1C24-4541-B65D-63A984737B7C}" destId="{22189617-4307-4B7B-A52C-7E423875A975}" srcOrd="0" destOrd="0" presId="urn:microsoft.com/office/officeart/2005/8/layout/hList1"/>
    <dgm:cxn modelId="{65A04655-A1D1-442C-AC44-36F99FAB32B7}" type="presParOf" srcId="{E578206D-1C24-4541-B65D-63A984737B7C}" destId="{63B2E6BD-D36F-4AAF-8868-1857366CC158}" srcOrd="1" destOrd="0" presId="urn:microsoft.com/office/officeart/2005/8/layout/hList1"/>
    <dgm:cxn modelId="{2912D3ED-33B8-4DB9-9347-6AE223EBEFCD}" type="presParOf" srcId="{0ADE2BDE-7EE5-4999-AC52-5C6E0BA1EE0A}" destId="{E791EF67-6108-457B-9E31-51443BF07775}" srcOrd="3" destOrd="0" presId="urn:microsoft.com/office/officeart/2005/8/layout/hList1"/>
    <dgm:cxn modelId="{0FA38023-95D1-4B18-ACF9-56DE9B3EEF93}" type="presParOf" srcId="{0ADE2BDE-7EE5-4999-AC52-5C6E0BA1EE0A}" destId="{1D4E47D5-F1F3-40BC-9EE3-9EA971D22B7C}" srcOrd="4" destOrd="0" presId="urn:microsoft.com/office/officeart/2005/8/layout/hList1"/>
    <dgm:cxn modelId="{839E5C58-1016-44EE-B412-51798AE66EDC}" type="presParOf" srcId="{1D4E47D5-F1F3-40BC-9EE3-9EA971D22B7C}" destId="{D7DE49D6-7A52-4158-B343-9F082892EBF0}" srcOrd="0" destOrd="0" presId="urn:microsoft.com/office/officeart/2005/8/layout/hList1"/>
    <dgm:cxn modelId="{FECEC8F7-D15A-4827-9D9B-A9E03F0519F5}" type="presParOf" srcId="{1D4E47D5-F1F3-40BC-9EE3-9EA971D22B7C}" destId="{990B922B-53CB-404A-AE12-7F0B5258694F}" srcOrd="1" destOrd="0" presId="urn:microsoft.com/office/officeart/2005/8/layout/hList1"/>
    <dgm:cxn modelId="{4ABE8ECC-A603-4E42-89E1-BFAAF74B787F}" type="presParOf" srcId="{0ADE2BDE-7EE5-4999-AC52-5C6E0BA1EE0A}" destId="{776C8399-6313-4D00-B09E-7DE1ABF279B9}" srcOrd="5" destOrd="0" presId="urn:microsoft.com/office/officeart/2005/8/layout/hList1"/>
    <dgm:cxn modelId="{5E6BDBB2-E2A0-4B03-AF1A-EC92554676CA}" type="presParOf" srcId="{0ADE2BDE-7EE5-4999-AC52-5C6E0BA1EE0A}" destId="{D1FDED0B-264A-407F-BEB2-7D980478F1DF}" srcOrd="6" destOrd="0" presId="urn:microsoft.com/office/officeart/2005/8/layout/hList1"/>
    <dgm:cxn modelId="{82CB8A1B-FA9E-4957-A5CE-B69C6EEE76A3}" type="presParOf" srcId="{D1FDED0B-264A-407F-BEB2-7D980478F1DF}" destId="{1C824D7D-28DC-4498-B649-1052566768AA}" srcOrd="0" destOrd="0" presId="urn:microsoft.com/office/officeart/2005/8/layout/hList1"/>
    <dgm:cxn modelId="{A3FE64AD-A773-46CE-8EB6-05D3269118C3}" type="presParOf" srcId="{D1FDED0B-264A-407F-BEB2-7D980478F1DF}" destId="{69452979-8DA2-4D76-AC62-13E8654B58F6}" srcOrd="1" destOrd="0" presId="urn:microsoft.com/office/officeart/2005/8/layout/hList1"/>
    <dgm:cxn modelId="{584D3531-CF9A-4B3D-A881-9C1BEF456859}" type="presParOf" srcId="{0ADE2BDE-7EE5-4999-AC52-5C6E0BA1EE0A}" destId="{8A654EFD-48AE-49A5-83B2-6BFABBAAA14C}" srcOrd="7" destOrd="0" presId="urn:microsoft.com/office/officeart/2005/8/layout/hList1"/>
    <dgm:cxn modelId="{172F9F6C-1D03-4536-8EB5-FFC23B87BC3C}" type="presParOf" srcId="{0ADE2BDE-7EE5-4999-AC52-5C6E0BA1EE0A}" destId="{EE2DB1A7-74EB-4001-B04C-A72CC13F017D}" srcOrd="8" destOrd="0" presId="urn:microsoft.com/office/officeart/2005/8/layout/hList1"/>
    <dgm:cxn modelId="{54314750-4982-48B6-83E5-E9AE55F7759A}" type="presParOf" srcId="{EE2DB1A7-74EB-4001-B04C-A72CC13F017D}" destId="{E2BCBEC1-3887-455A-811E-F576C38B0C14}" srcOrd="0" destOrd="0" presId="urn:microsoft.com/office/officeart/2005/8/layout/hList1"/>
    <dgm:cxn modelId="{93B89C0B-B0CE-497F-B913-FCCCD5557DC7}" type="presParOf" srcId="{EE2DB1A7-74EB-4001-B04C-A72CC13F017D}" destId="{74CDB2B2-602C-4560-893A-923FB5A641F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2B093-E229-4A73-A370-9AABE22288B4}">
      <dsp:nvSpPr>
        <dsp:cNvPr id="0" name=""/>
        <dsp:cNvSpPr/>
      </dsp:nvSpPr>
      <dsp:spPr>
        <a:xfrm>
          <a:off x="0" y="105520"/>
          <a:ext cx="3467497" cy="51714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latin typeface="Century Gothic" panose="020B0502020202020204" pitchFamily="34" charset="0"/>
            </a:rPr>
            <a:t>Intersectoral  action by multiple stakeholders</a:t>
          </a:r>
        </a:p>
      </dsp:txBody>
      <dsp:txXfrm>
        <a:off x="25245" y="130765"/>
        <a:ext cx="3417007" cy="466650"/>
      </dsp:txXfrm>
    </dsp:sp>
    <dsp:sp modelId="{B16BD04D-0F2F-4D36-873C-0C311064EF09}">
      <dsp:nvSpPr>
        <dsp:cNvPr id="0" name=""/>
        <dsp:cNvSpPr/>
      </dsp:nvSpPr>
      <dsp:spPr>
        <a:xfrm>
          <a:off x="0" y="660100"/>
          <a:ext cx="3467497" cy="51714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>
              <a:latin typeface="Century Gothic" panose="020B0502020202020204" pitchFamily="34" charset="0"/>
            </a:rPr>
            <a:t>Health systems strengthening for Universal Health Coverage (UHC)</a:t>
          </a:r>
        </a:p>
      </dsp:txBody>
      <dsp:txXfrm>
        <a:off x="25245" y="685345"/>
        <a:ext cx="3417007" cy="466650"/>
      </dsp:txXfrm>
    </dsp:sp>
    <dsp:sp modelId="{751E9730-B2C2-4576-81D6-774E892837DE}">
      <dsp:nvSpPr>
        <dsp:cNvPr id="0" name=""/>
        <dsp:cNvSpPr/>
      </dsp:nvSpPr>
      <dsp:spPr>
        <a:xfrm>
          <a:off x="0" y="1214680"/>
          <a:ext cx="3467497" cy="51714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latin typeface="Century Gothic" panose="020B0502020202020204" pitchFamily="34" charset="0"/>
            </a:rPr>
            <a:t>Respect of equity and human rights</a:t>
          </a:r>
        </a:p>
      </dsp:txBody>
      <dsp:txXfrm>
        <a:off x="25245" y="1239925"/>
        <a:ext cx="3417007" cy="466650"/>
      </dsp:txXfrm>
    </dsp:sp>
    <dsp:sp modelId="{58DC46C3-AC28-41C3-971E-BDA39D13972E}">
      <dsp:nvSpPr>
        <dsp:cNvPr id="0" name=""/>
        <dsp:cNvSpPr/>
      </dsp:nvSpPr>
      <dsp:spPr>
        <a:xfrm>
          <a:off x="0" y="1769261"/>
          <a:ext cx="3467497" cy="51714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>
              <a:latin typeface="Century Gothic" panose="020B0502020202020204" pitchFamily="34" charset="0"/>
            </a:rPr>
            <a:t>Sustainable financing                                         </a:t>
          </a:r>
        </a:p>
      </dsp:txBody>
      <dsp:txXfrm>
        <a:off x="25245" y="1794506"/>
        <a:ext cx="3417007" cy="466650"/>
      </dsp:txXfrm>
    </dsp:sp>
    <dsp:sp modelId="{42E86BE5-E63F-4F70-8FBB-77C8A08A2305}">
      <dsp:nvSpPr>
        <dsp:cNvPr id="0" name=""/>
        <dsp:cNvSpPr/>
      </dsp:nvSpPr>
      <dsp:spPr>
        <a:xfrm>
          <a:off x="0" y="2323841"/>
          <a:ext cx="3467497" cy="51714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>
              <a:latin typeface="Century Gothic" panose="020B0502020202020204" pitchFamily="34" charset="0"/>
            </a:rPr>
            <a:t>Scientific research and innovation</a:t>
          </a:r>
        </a:p>
      </dsp:txBody>
      <dsp:txXfrm>
        <a:off x="25245" y="2349086"/>
        <a:ext cx="3417007" cy="466650"/>
      </dsp:txXfrm>
    </dsp:sp>
    <dsp:sp modelId="{C74030AD-379C-4879-972A-6B2840B3A18F}">
      <dsp:nvSpPr>
        <dsp:cNvPr id="0" name=""/>
        <dsp:cNvSpPr/>
      </dsp:nvSpPr>
      <dsp:spPr>
        <a:xfrm>
          <a:off x="0" y="2878421"/>
          <a:ext cx="3467497" cy="51714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latin typeface="Century Gothic" panose="020B0502020202020204" pitchFamily="34" charset="0"/>
            </a:rPr>
            <a:t>Monitoring and evaluation</a:t>
          </a:r>
        </a:p>
      </dsp:txBody>
      <dsp:txXfrm>
        <a:off x="25245" y="2903666"/>
        <a:ext cx="3417007" cy="4666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46C9B-2659-419F-A2A1-AA90E75631E8}">
      <dsp:nvSpPr>
        <dsp:cNvPr id="0" name=""/>
        <dsp:cNvSpPr/>
      </dsp:nvSpPr>
      <dsp:spPr>
        <a:xfrm>
          <a:off x="4893" y="0"/>
          <a:ext cx="1148366" cy="4597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Strategic Direction 1</a:t>
          </a:r>
        </a:p>
      </dsp:txBody>
      <dsp:txXfrm>
        <a:off x="4893" y="0"/>
        <a:ext cx="1148366" cy="459795"/>
      </dsp:txXfrm>
    </dsp:sp>
    <dsp:sp modelId="{3DD602DB-573F-4092-BAC8-65B81D88783C}">
      <dsp:nvSpPr>
        <dsp:cNvPr id="0" name=""/>
        <dsp:cNvSpPr/>
      </dsp:nvSpPr>
      <dsp:spPr>
        <a:xfrm>
          <a:off x="4893" y="459795"/>
          <a:ext cx="1148366" cy="90835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Information for focused action</a:t>
          </a:r>
        </a:p>
      </dsp:txBody>
      <dsp:txXfrm>
        <a:off x="4893" y="459795"/>
        <a:ext cx="1148366" cy="908355"/>
      </dsp:txXfrm>
    </dsp:sp>
    <dsp:sp modelId="{22189617-4307-4B7B-A52C-7E423875A975}">
      <dsp:nvSpPr>
        <dsp:cNvPr id="0" name=""/>
        <dsp:cNvSpPr/>
      </dsp:nvSpPr>
      <dsp:spPr>
        <a:xfrm>
          <a:off x="1314031" y="-11829"/>
          <a:ext cx="1149489" cy="4597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Strategic Direction 2</a:t>
          </a:r>
        </a:p>
      </dsp:txBody>
      <dsp:txXfrm>
        <a:off x="1314031" y="-11829"/>
        <a:ext cx="1149489" cy="459795"/>
      </dsp:txXfrm>
    </dsp:sp>
    <dsp:sp modelId="{63B2E6BD-D36F-4AAF-8868-1857366CC158}">
      <dsp:nvSpPr>
        <dsp:cNvPr id="0" name=""/>
        <dsp:cNvSpPr/>
      </dsp:nvSpPr>
      <dsp:spPr>
        <a:xfrm>
          <a:off x="1314031" y="447966"/>
          <a:ext cx="1149489" cy="9320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Interventions for impact</a:t>
          </a:r>
        </a:p>
      </dsp:txBody>
      <dsp:txXfrm>
        <a:off x="1314031" y="447966"/>
        <a:ext cx="1149489" cy="932013"/>
      </dsp:txXfrm>
    </dsp:sp>
    <dsp:sp modelId="{D7DE49D6-7A52-4158-B343-9F082892EBF0}">
      <dsp:nvSpPr>
        <dsp:cNvPr id="0" name=""/>
        <dsp:cNvSpPr/>
      </dsp:nvSpPr>
      <dsp:spPr>
        <a:xfrm>
          <a:off x="2624291" y="-11829"/>
          <a:ext cx="1149489" cy="4597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Strategic Direction 3</a:t>
          </a:r>
        </a:p>
      </dsp:txBody>
      <dsp:txXfrm>
        <a:off x="2624291" y="-11829"/>
        <a:ext cx="1149489" cy="459795"/>
      </dsp:txXfrm>
    </dsp:sp>
    <dsp:sp modelId="{990B922B-53CB-404A-AE12-7F0B5258694F}">
      <dsp:nvSpPr>
        <dsp:cNvPr id="0" name=""/>
        <dsp:cNvSpPr/>
      </dsp:nvSpPr>
      <dsp:spPr>
        <a:xfrm>
          <a:off x="2624291" y="447966"/>
          <a:ext cx="1149489" cy="9320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Delivering for equity  </a:t>
          </a:r>
        </a:p>
      </dsp:txBody>
      <dsp:txXfrm>
        <a:off x="2624291" y="447966"/>
        <a:ext cx="1149489" cy="932013"/>
      </dsp:txXfrm>
    </dsp:sp>
    <dsp:sp modelId="{1C824D7D-28DC-4498-B649-1052566768AA}">
      <dsp:nvSpPr>
        <dsp:cNvPr id="0" name=""/>
        <dsp:cNvSpPr/>
      </dsp:nvSpPr>
      <dsp:spPr>
        <a:xfrm>
          <a:off x="3963537" y="-11829"/>
          <a:ext cx="1149489" cy="4597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Strategic Direction 4</a:t>
          </a:r>
        </a:p>
      </dsp:txBody>
      <dsp:txXfrm>
        <a:off x="3963537" y="-11829"/>
        <a:ext cx="1149489" cy="459795"/>
      </dsp:txXfrm>
    </dsp:sp>
    <dsp:sp modelId="{69452979-8DA2-4D76-AC62-13E8654B58F6}">
      <dsp:nvSpPr>
        <dsp:cNvPr id="0" name=""/>
        <dsp:cNvSpPr/>
      </dsp:nvSpPr>
      <dsp:spPr>
        <a:xfrm>
          <a:off x="3934552" y="447966"/>
          <a:ext cx="1207458" cy="9320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/>
            <a:t>Financing for sustainability</a:t>
          </a:r>
        </a:p>
      </dsp:txBody>
      <dsp:txXfrm>
        <a:off x="3934552" y="447966"/>
        <a:ext cx="1207458" cy="932013"/>
      </dsp:txXfrm>
    </dsp:sp>
    <dsp:sp modelId="{E2BCBEC1-3887-455A-811E-F576C38B0C14}">
      <dsp:nvSpPr>
        <dsp:cNvPr id="0" name=""/>
        <dsp:cNvSpPr/>
      </dsp:nvSpPr>
      <dsp:spPr>
        <a:xfrm>
          <a:off x="5302782" y="0"/>
          <a:ext cx="1148366" cy="4597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Strategic Direction 5</a:t>
          </a:r>
        </a:p>
      </dsp:txBody>
      <dsp:txXfrm>
        <a:off x="5302782" y="0"/>
        <a:ext cx="1148366" cy="459795"/>
      </dsp:txXfrm>
    </dsp:sp>
    <dsp:sp modelId="{74CDB2B2-602C-4560-893A-923FB5A641F9}">
      <dsp:nvSpPr>
        <dsp:cNvPr id="0" name=""/>
        <dsp:cNvSpPr/>
      </dsp:nvSpPr>
      <dsp:spPr>
        <a:xfrm>
          <a:off x="5302782" y="459795"/>
          <a:ext cx="1148366" cy="9083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Innovation for acceleration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/>
        </a:p>
      </dsp:txBody>
      <dsp:txXfrm>
        <a:off x="5302782" y="459795"/>
        <a:ext cx="1148366" cy="908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0CEE1-A9FB-4A35-B1E9-CB9A8779DBB2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C03EB-B2BA-4FEA-B387-F49E907F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6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68538" y="115888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99592" y="2996952"/>
            <a:ext cx="7315200" cy="3600400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14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C03EB-B2BA-4FEA-B387-F49E907FED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15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68538" y="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51520" y="2924944"/>
            <a:ext cx="8640960" cy="3086100"/>
          </a:xfrm>
        </p:spPr>
        <p:txBody>
          <a:bodyPr/>
          <a:lstStyle/>
          <a:p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C03EB-B2BA-4FEA-B387-F49E907FED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64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758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E4ECFC-207A-4244-8C69-69296D040E18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66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68538" y="188913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552" y="2996952"/>
            <a:ext cx="8280920" cy="3384376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186B-77C3-4C9B-99AF-89181A42DB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4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sz="14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C03EB-B2BA-4FEA-B387-F49E907FED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48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68538" y="188913"/>
            <a:ext cx="4568825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1560" y="2852936"/>
            <a:ext cx="7920880" cy="3672408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14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0696-5532-4D49-8C75-7CCAB6C7D06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77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68538" y="115888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4058" y="2969568"/>
            <a:ext cx="8640960" cy="38884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C03EB-B2BA-4FEA-B387-F49E907FED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23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68538" y="188913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23528" y="3068960"/>
            <a:ext cx="8352928" cy="3384376"/>
          </a:xfrm>
        </p:spPr>
        <p:txBody>
          <a:bodyPr/>
          <a:lstStyle/>
          <a:p>
            <a:pPr algn="l" rtl="0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BD5C0FB-620A-4820-8AF5-49595DB8C4A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543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5513" y="20638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7544" y="2780928"/>
            <a:ext cx="8424936" cy="3888432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BD5C0FB-620A-4820-8AF5-49595DB8C4A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543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186B-77C3-4C9B-99AF-89181A42DB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02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68538" y="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23528" y="2708920"/>
            <a:ext cx="8568952" cy="3744416"/>
          </a:xfrm>
        </p:spPr>
        <p:txBody>
          <a:bodyPr/>
          <a:lstStyle/>
          <a:p>
            <a:pPr marL="0" indent="0">
              <a:buFontTx/>
              <a:buNone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E4ECFC-207A-4244-8C69-69296D040E18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8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" y="0"/>
            <a:ext cx="91382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19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7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21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690843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4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9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99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1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2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5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9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883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44278-093F-4178-ABD2-CBB9C117E4A8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4381500"/>
            <a:ext cx="9140952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0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558E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27584" y="843558"/>
            <a:ext cx="7560840" cy="129614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3200" dirty="0">
                <a:solidFill>
                  <a:srgbClr val="005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HIV response under the Sustainable Development Era</a:t>
            </a:r>
            <a:br>
              <a:rPr lang="en-US" sz="3200" dirty="0">
                <a:solidFill>
                  <a:srgbClr val="0055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rgbClr val="005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800" dirty="0">
                <a:solidFill>
                  <a:srgbClr val="0055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5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European Region’s perspective 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571750"/>
            <a:ext cx="7848872" cy="441200"/>
          </a:xfrm>
        </p:spPr>
        <p:txBody>
          <a:bodyPr>
            <a:noAutofit/>
          </a:bodyPr>
          <a:lstStyle/>
          <a:p>
            <a:r>
              <a:rPr lang="en-GB" sz="1600" dirty="0">
                <a:solidFill>
                  <a:srgbClr val="005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22nd International AIDS Conference</a:t>
            </a:r>
          </a:p>
          <a:p>
            <a:r>
              <a:rPr lang="en-GB" sz="1600" dirty="0">
                <a:solidFill>
                  <a:srgbClr val="005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Amsterdam, 24 July 2018 </a:t>
            </a:r>
          </a:p>
          <a:p>
            <a:r>
              <a:rPr lang="en-GB" sz="1600" dirty="0">
                <a:solidFill>
                  <a:srgbClr val="3AA9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Zsuzsanna Jakab</a:t>
            </a:r>
          </a:p>
          <a:p>
            <a:r>
              <a:rPr lang="en-GB" sz="1600" dirty="0">
                <a:solidFill>
                  <a:srgbClr val="3AA9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Regional Director for Europe</a:t>
            </a:r>
          </a:p>
          <a:p>
            <a:endParaRPr lang="en-GB" sz="1600" dirty="0">
              <a:solidFill>
                <a:srgbClr val="3AA9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302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Call for 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87574"/>
            <a:ext cx="5626968" cy="403244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1800" dirty="0"/>
              <a:t>Jointly review </a:t>
            </a:r>
            <a:r>
              <a:rPr lang="en-US" sz="1800" b="1" dirty="0"/>
              <a:t>lessons learned</a:t>
            </a:r>
            <a:r>
              <a:rPr lang="en-US" sz="1800" dirty="0"/>
              <a:t> in domestic financing for a fully funded HIV response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Mobilize </a:t>
            </a:r>
            <a:r>
              <a:rPr lang="en-US" sz="1800" b="1" dirty="0"/>
              <a:t>innovative financing </a:t>
            </a:r>
            <a:r>
              <a:rPr lang="en-US" sz="1800" dirty="0"/>
              <a:t>mechanisms and </a:t>
            </a:r>
            <a:r>
              <a:rPr lang="en-US" sz="1800" b="1" dirty="0"/>
              <a:t>strategic</a:t>
            </a:r>
            <a:r>
              <a:rPr lang="en-US" sz="1800" dirty="0"/>
              <a:t> </a:t>
            </a:r>
            <a:r>
              <a:rPr lang="en-US" sz="1800" b="1" dirty="0"/>
              <a:t>partnerships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Sustained efforts to ensure </a:t>
            </a:r>
            <a:r>
              <a:rPr lang="en-US" sz="1800" b="1" dirty="0"/>
              <a:t>affordability</a:t>
            </a:r>
            <a:r>
              <a:rPr lang="en-US" sz="1800" dirty="0"/>
              <a:t> of antiretroviral medicines </a:t>
            </a:r>
          </a:p>
          <a:p>
            <a:pPr>
              <a:spcBef>
                <a:spcPts val="1200"/>
              </a:spcBef>
            </a:pPr>
            <a:r>
              <a:rPr lang="en-US" sz="1800" b="1" dirty="0"/>
              <a:t>UHC </a:t>
            </a:r>
            <a:r>
              <a:rPr lang="en-US" sz="1800" dirty="0"/>
              <a:t>for</a:t>
            </a:r>
            <a:r>
              <a:rPr lang="en-US" sz="1800" b="1" dirty="0"/>
              <a:t> integrated, people-centered care,</a:t>
            </a:r>
            <a:r>
              <a:rPr lang="en-US" sz="1800" dirty="0"/>
              <a:t> including community based services</a:t>
            </a:r>
          </a:p>
          <a:p>
            <a:pPr>
              <a:spcBef>
                <a:spcPts val="1200"/>
              </a:spcBef>
            </a:pPr>
            <a:r>
              <a:rPr lang="en-US" sz="1800" b="1" dirty="0"/>
              <a:t>Exchange good practices </a:t>
            </a:r>
            <a:r>
              <a:rPr lang="en-US" sz="1800" dirty="0"/>
              <a:t>and innovative approaches</a:t>
            </a:r>
          </a:p>
          <a:p>
            <a:pPr>
              <a:spcBef>
                <a:spcPts val="1200"/>
              </a:spcBef>
            </a:pP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41" y="771550"/>
            <a:ext cx="248932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349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alvic\Desktop\Picture1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" y="20472"/>
            <a:ext cx="9144000" cy="435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2"/>
          <p:cNvSpPr txBox="1">
            <a:spLocks/>
          </p:cNvSpPr>
          <p:nvPr/>
        </p:nvSpPr>
        <p:spPr bwMode="auto">
          <a:xfrm>
            <a:off x="235480" y="1563638"/>
            <a:ext cx="8693622" cy="208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3000"/>
              </a:spcAft>
            </a:pPr>
            <a:r>
              <a:rPr lang="en-US" sz="4000" b="1" dirty="0">
                <a:solidFill>
                  <a:srgbClr val="00558E"/>
                </a:solidFill>
                <a:latin typeface="+mj-lt"/>
                <a:ea typeface="+mj-ea"/>
                <a:cs typeface="Arial" charset="0"/>
              </a:rPr>
              <a:t>Thank you very much for your attention </a:t>
            </a:r>
          </a:p>
          <a:p>
            <a:pPr algn="ctr"/>
            <a:r>
              <a:rPr lang="en-GB" sz="2000" u="sng" dirty="0">
                <a:solidFill>
                  <a:srgbClr val="00558E"/>
                </a:solidFill>
                <a:cs typeface="Arial" charset="0"/>
              </a:rPr>
              <a:t>Contact</a:t>
            </a:r>
            <a:r>
              <a:rPr lang="en-GB" sz="2000" dirty="0">
                <a:solidFill>
                  <a:srgbClr val="00558E"/>
                </a:solidFill>
                <a:cs typeface="Arial" charset="0"/>
              </a:rPr>
              <a:t>:</a:t>
            </a:r>
            <a:endParaRPr lang="en-US" sz="2000" dirty="0">
              <a:solidFill>
                <a:srgbClr val="00558E"/>
              </a:solidFill>
              <a:cs typeface="Arial" charset="0"/>
            </a:endParaRPr>
          </a:p>
          <a:p>
            <a:pPr algn="ctr">
              <a:spcAft>
                <a:spcPts val="1200"/>
              </a:spcAft>
            </a:pPr>
            <a:r>
              <a:rPr lang="en-US" sz="2000" dirty="0" err="1">
                <a:solidFill>
                  <a:srgbClr val="00558E"/>
                </a:solidFill>
                <a:cs typeface="Arial" charset="0"/>
              </a:rPr>
              <a:t>eurohiv</a:t>
            </a:r>
            <a:r>
              <a:rPr lang="en-GB" sz="2000" dirty="0">
                <a:solidFill>
                  <a:srgbClr val="00558E"/>
                </a:solidFill>
                <a:cs typeface="Arial" charset="0"/>
              </a:rPr>
              <a:t>@who.int </a:t>
            </a:r>
            <a:br>
              <a:rPr lang="en-GB" sz="2000" dirty="0">
                <a:solidFill>
                  <a:srgbClr val="00558E"/>
                </a:solidFill>
                <a:cs typeface="Arial" charset="0"/>
              </a:rPr>
            </a:br>
            <a:r>
              <a:rPr lang="en-GB" sz="2000" dirty="0">
                <a:solidFill>
                  <a:srgbClr val="00558E"/>
                </a:solidFill>
                <a:cs typeface="Arial" charset="0"/>
              </a:rPr>
              <a:t>www.euro.who.int/aids 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558E"/>
              </a:solidFill>
              <a:uLnTx/>
              <a:uFillTx/>
              <a:cs typeface="Arial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479635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364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05978"/>
            <a:ext cx="8352928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/>
              <a:t>Estimated new HIV infections, 2000-2017 and 2020 target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600" dirty="0"/>
              <a:t/>
            </a:r>
            <a:br>
              <a:rPr lang="en-US" sz="600" dirty="0"/>
            </a:br>
            <a:r>
              <a:rPr lang="en-US" sz="1900" dirty="0"/>
              <a:t>Eastern Europe and Central Asia (EECA) and Western and Central Europe (WCE)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6000" y="1782000"/>
            <a:ext cx="28803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srgbClr val="FFC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76065" y="4876006"/>
            <a:ext cx="63642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Source: UNAIDS 2018 estimates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03537"/>
              </p:ext>
            </p:extLst>
          </p:nvPr>
        </p:nvGraphicFramePr>
        <p:xfrm>
          <a:off x="467544" y="1331492"/>
          <a:ext cx="7936358" cy="350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0111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Man">
            <a:extLst>
              <a:ext uri="{FF2B5EF4-FFF2-40B4-BE49-F238E27FC236}">
                <a16:creationId xmlns:a16="http://schemas.microsoft.com/office/drawing/2014/main" xmlns="" id="{137772CE-1E29-44CA-8C84-AE18BDCA9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612366" y="3016259"/>
            <a:ext cx="1145859" cy="957938"/>
          </a:xfrm>
          <a:prstGeom prst="rect">
            <a:avLst/>
          </a:prstGeom>
        </p:spPr>
      </p:pic>
      <p:pic>
        <p:nvPicPr>
          <p:cNvPr id="4" name="Graphic 3" descr="Man">
            <a:extLst>
              <a:ext uri="{FF2B5EF4-FFF2-40B4-BE49-F238E27FC236}">
                <a16:creationId xmlns:a16="http://schemas.microsoft.com/office/drawing/2014/main" xmlns="" id="{6C062A73-2FA1-44E6-B96B-A3F71DE892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057722" y="3036504"/>
            <a:ext cx="1145859" cy="957938"/>
          </a:xfrm>
          <a:prstGeom prst="rect">
            <a:avLst/>
          </a:prstGeom>
        </p:spPr>
      </p:pic>
      <p:pic>
        <p:nvPicPr>
          <p:cNvPr id="6" name="Graphic 5" descr="Man">
            <a:extLst>
              <a:ext uri="{FF2B5EF4-FFF2-40B4-BE49-F238E27FC236}">
                <a16:creationId xmlns:a16="http://schemas.microsoft.com/office/drawing/2014/main" xmlns="" id="{BB7A6665-8836-42A5-86F3-BBC9EE2ABB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406246" y="3003525"/>
            <a:ext cx="1145859" cy="9579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D69E2D-BB84-474D-8412-3ED1822433BD}"/>
              </a:ext>
            </a:extLst>
          </p:cNvPr>
          <p:cNvSpPr txBox="1"/>
          <p:nvPr/>
        </p:nvSpPr>
        <p:spPr>
          <a:xfrm>
            <a:off x="771402" y="667242"/>
            <a:ext cx="4991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accent5">
                    <a:lumMod val="75000"/>
                  </a:schemeClr>
                </a:solidFill>
                <a:latin typeface="Rockwell Extra Bold" panose="02060903040505020403" pitchFamily="18" charset="0"/>
                <a:cs typeface="Arial" panose="020B0604020202020204" pitchFamily="34" charset="0"/>
              </a:rPr>
              <a:t>1</a:t>
            </a:r>
            <a:r>
              <a:rPr lang="en-US" sz="2000" b="1" dirty="0">
                <a:latin typeface="Rockwell Extra Bold" panose="02060903040505020403" pitchFamily="18" charset="0"/>
                <a:cs typeface="Arial" panose="020B0604020202020204" pitchFamily="34" charset="0"/>
              </a:rPr>
              <a:t>in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dirty="0">
                <a:solidFill>
                  <a:schemeClr val="accent5">
                    <a:lumMod val="75000"/>
                  </a:schemeClr>
                </a:solidFill>
                <a:latin typeface="Rockwell Extra Bold" panose="02060903040505020403" pitchFamily="18" charset="0"/>
                <a:cs typeface="Arial" panose="020B0604020202020204" pitchFamily="34" charset="0"/>
              </a:rPr>
              <a:t>8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44B2BDD-896A-4548-89A4-9246C1B6A27C}"/>
              </a:ext>
            </a:extLst>
          </p:cNvPr>
          <p:cNvSpPr txBox="1"/>
          <p:nvPr/>
        </p:nvSpPr>
        <p:spPr>
          <a:xfrm>
            <a:off x="2123728" y="1836175"/>
            <a:ext cx="6536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New TB patients notified in the Region in 2016 was </a:t>
            </a:r>
            <a:r>
              <a:rPr lang="en-US" sz="4800" b="1" dirty="0">
                <a:solidFill>
                  <a:srgbClr val="C00000"/>
                </a:solidFill>
                <a:latin typeface="Rockwell Extra Bold" panose="02060903040505020403" pitchFamily="18" charset="0"/>
              </a:rPr>
              <a:t>HIV positive</a:t>
            </a:r>
            <a:endParaRPr lang="en-US" sz="6000" b="1" dirty="0">
              <a:solidFill>
                <a:srgbClr val="C00000"/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15" name="Graphic 14" descr="Man">
            <a:extLst>
              <a:ext uri="{FF2B5EF4-FFF2-40B4-BE49-F238E27FC236}">
                <a16:creationId xmlns:a16="http://schemas.microsoft.com/office/drawing/2014/main" xmlns="" id="{CDEAC02F-A272-4734-A8F2-5B0D0E0E0A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184650" y="3010786"/>
            <a:ext cx="1145859" cy="957938"/>
          </a:xfrm>
          <a:prstGeom prst="rect">
            <a:avLst/>
          </a:prstGeom>
        </p:spPr>
      </p:pic>
      <p:pic>
        <p:nvPicPr>
          <p:cNvPr id="16" name="Graphic 15" descr="Man">
            <a:extLst>
              <a:ext uri="{FF2B5EF4-FFF2-40B4-BE49-F238E27FC236}">
                <a16:creationId xmlns:a16="http://schemas.microsoft.com/office/drawing/2014/main" xmlns="" id="{DA9F1DAA-D3F6-467F-ADDD-529C7C2AC4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734206" y="3010786"/>
            <a:ext cx="1145859" cy="957938"/>
          </a:xfrm>
          <a:prstGeom prst="rect">
            <a:avLst/>
          </a:prstGeom>
        </p:spPr>
      </p:pic>
      <p:pic>
        <p:nvPicPr>
          <p:cNvPr id="17" name="Graphic 16" descr="Man">
            <a:extLst>
              <a:ext uri="{FF2B5EF4-FFF2-40B4-BE49-F238E27FC236}">
                <a16:creationId xmlns:a16="http://schemas.microsoft.com/office/drawing/2014/main" xmlns="" id="{80486D61-D883-4514-96AA-ACB61BAFDE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83762" y="3016258"/>
            <a:ext cx="1145859" cy="957938"/>
          </a:xfrm>
          <a:prstGeom prst="rect">
            <a:avLst/>
          </a:prstGeom>
        </p:spPr>
      </p:pic>
      <p:pic>
        <p:nvPicPr>
          <p:cNvPr id="18" name="Graphic 17" descr="Man">
            <a:extLst>
              <a:ext uri="{FF2B5EF4-FFF2-40B4-BE49-F238E27FC236}">
                <a16:creationId xmlns:a16="http://schemas.microsoft.com/office/drawing/2014/main" xmlns="" id="{DFF07CD9-A0F5-4D09-9C54-737A11559C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43101" y="3003526"/>
            <a:ext cx="1145859" cy="957938"/>
          </a:xfrm>
          <a:prstGeom prst="rect">
            <a:avLst/>
          </a:prstGeom>
        </p:spPr>
      </p:pic>
      <p:pic>
        <p:nvPicPr>
          <p:cNvPr id="19" name="Graphic 18" descr="Man">
            <a:extLst>
              <a:ext uri="{FF2B5EF4-FFF2-40B4-BE49-F238E27FC236}">
                <a16:creationId xmlns:a16="http://schemas.microsoft.com/office/drawing/2014/main" xmlns="" id="{01527736-483B-47FA-AC0C-249A2F2CF1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491881" y="3027205"/>
            <a:ext cx="1145859" cy="95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12827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5956240"/>
              </p:ext>
            </p:extLst>
          </p:nvPr>
        </p:nvGraphicFramePr>
        <p:xfrm>
          <a:off x="5148065" y="463276"/>
          <a:ext cx="3467497" cy="3501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5319"/>
            <a:ext cx="4934819" cy="3696997"/>
          </a:xfrm>
          <a:prstGeom prst="rect">
            <a:avLst/>
          </a:prstGeom>
        </p:spPr>
      </p:pic>
      <p:sp>
        <p:nvSpPr>
          <p:cNvPr id="136194" name="Title 3"/>
          <p:cNvSpPr>
            <a:spLocks noGrp="1"/>
          </p:cNvSpPr>
          <p:nvPr>
            <p:ph type="title" idx="4294967295"/>
          </p:nvPr>
        </p:nvSpPr>
        <p:spPr bwMode="auto">
          <a:xfrm>
            <a:off x="395536" y="1635646"/>
            <a:ext cx="4248472" cy="867780"/>
          </a:xfrm>
          <a:solidFill>
            <a:schemeClr val="bg1"/>
          </a:solidFill>
          <a:extLst/>
        </p:spPr>
        <p:txBody>
          <a:bodyPr anchor="t">
            <a:noAutofit/>
          </a:bodyPr>
          <a:lstStyle/>
          <a:p>
            <a:pPr algn="ctr">
              <a:defRPr/>
            </a:pPr>
            <a:r>
              <a:rPr lang="fr-CH" altLang="fr-FR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WHO PRIORITIES</a:t>
            </a:r>
            <a:br>
              <a:rPr lang="fr-CH" altLang="fr-FR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fr-CH" altLang="fr-FR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IN THE 2030 Agenda</a:t>
            </a:r>
            <a:endParaRPr lang="en-GB" altLang="fr-FR" sz="32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802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Regional Issue-based Coalition on health and well-being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5300"/>
            <a:ext cx="3394719" cy="3068658"/>
          </a:xfrm>
        </p:spPr>
        <p:txBody>
          <a:bodyPr>
            <a:normAutofit lnSpcReduction="10000"/>
          </a:bodyPr>
          <a:lstStyle/>
          <a:p>
            <a:pPr marL="285750" indent="-285750">
              <a:spcBef>
                <a:spcPts val="1800"/>
              </a:spcBef>
            </a:pPr>
            <a:r>
              <a:rPr lang="en-US" sz="1700" b="1" dirty="0">
                <a:latin typeface="+mj-lt"/>
              </a:rPr>
              <a:t>Common Position Paper </a:t>
            </a:r>
            <a:r>
              <a:rPr lang="en-US" sz="1700" dirty="0">
                <a:latin typeface="+mj-lt"/>
              </a:rPr>
              <a:t>on intersectoral collaboration to end </a:t>
            </a:r>
            <a:r>
              <a:rPr lang="en-US" sz="1700" b="1" dirty="0">
                <a:latin typeface="+mj-lt"/>
              </a:rPr>
              <a:t>TB, HIV and Viral Hepatitis</a:t>
            </a:r>
          </a:p>
          <a:p>
            <a:pPr marL="285750" indent="-285750">
              <a:spcBef>
                <a:spcPts val="1800"/>
              </a:spcBef>
            </a:pPr>
            <a:r>
              <a:rPr lang="en-US" sz="1700" dirty="0">
                <a:latin typeface="+mj-lt"/>
              </a:rPr>
              <a:t>To adopt an </a:t>
            </a:r>
            <a:r>
              <a:rPr lang="en-US" sz="1700" b="1" dirty="0">
                <a:latin typeface="+mj-lt"/>
              </a:rPr>
              <a:t>intersectoral approach </a:t>
            </a:r>
            <a:r>
              <a:rPr lang="en-US" sz="1700" dirty="0">
                <a:latin typeface="+mj-lt"/>
              </a:rPr>
              <a:t>to address inequities by tackling Social, Environmental and Economic Determinants of health</a:t>
            </a:r>
          </a:p>
          <a:p>
            <a:pPr marL="285750" indent="-285750">
              <a:spcBef>
                <a:spcPts val="1800"/>
              </a:spcBef>
            </a:pPr>
            <a:r>
              <a:rPr lang="en-US" sz="1700" dirty="0">
                <a:latin typeface="+mj-lt"/>
              </a:rPr>
              <a:t>Developed by WHO and 14 UN sister agencies</a:t>
            </a:r>
          </a:p>
          <a:p>
            <a:pPr marL="285750" indent="-285750">
              <a:spcBef>
                <a:spcPts val="1200"/>
              </a:spcBef>
            </a:pPr>
            <a:endParaRPr lang="en-US" sz="1600" dirty="0">
              <a:latin typeface="+mj-lt"/>
            </a:endParaRPr>
          </a:p>
        </p:txBody>
      </p:sp>
      <p:pic>
        <p:nvPicPr>
          <p:cNvPr id="5" name="Picture 2" descr="C:\Users\bollerupa\AppData\Local\Microsoft\Windows\Temporary Internet Files\Content.Outlook\UUKPSEZC\IBC on Health with UN agenci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171" y="1375300"/>
            <a:ext cx="4977317" cy="299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5536" y="4830420"/>
            <a:ext cx="9001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0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WHO and UNAIDS, UNDP, UNFPA, UNICEF, UNHCR, UNOPS, UNODC, IOM, FAO, UNWOMEN, UNHABITAT, ILO , OHCHR, Stop TB Partnership</a:t>
            </a:r>
            <a:endParaRPr lang="en-US" altLang="en-US" sz="10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243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0538"/>
            <a:ext cx="8712968" cy="975755"/>
          </a:xfrm>
        </p:spPr>
        <p:txBody>
          <a:bodyPr>
            <a:noAutofit/>
          </a:bodyPr>
          <a:lstStyle/>
          <a:p>
            <a:pPr algn="l"/>
            <a:r>
              <a:rPr lang="en-AU" sz="3000" dirty="0"/>
              <a:t>Action plan for the health sector response to HIV</a:t>
            </a:r>
            <a:endParaRPr lang="en-US" sz="3000" dirty="0"/>
          </a:p>
        </p:txBody>
      </p:sp>
      <p:sp>
        <p:nvSpPr>
          <p:cNvPr id="7" name="Rounded Rectangle 4"/>
          <p:cNvSpPr/>
          <p:nvPr/>
        </p:nvSpPr>
        <p:spPr>
          <a:xfrm>
            <a:off x="314095" y="3514413"/>
            <a:ext cx="6274129" cy="6919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/>
              <a:t>Frameworks for action: universal health coverage, the continuum of services, a public health approach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81624" y="4865970"/>
            <a:ext cx="2133600" cy="273844"/>
          </a:xfrm>
        </p:spPr>
        <p:txBody>
          <a:bodyPr/>
          <a:lstStyle/>
          <a:p>
            <a:fld id="{08CC12AE-189F-46E6-94BB-12FB54E35028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28134364"/>
              </p:ext>
            </p:extLst>
          </p:nvPr>
        </p:nvGraphicFramePr>
        <p:xfrm>
          <a:off x="204190" y="1491631"/>
          <a:ext cx="6456042" cy="1368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23528" y="3348869"/>
            <a:ext cx="6219431" cy="735049"/>
            <a:chOff x="3303" y="1"/>
            <a:chExt cx="8222993" cy="757227"/>
          </a:xfrm>
        </p:grpSpPr>
        <p:sp>
          <p:nvSpPr>
            <p:cNvPr id="11" name="Rounded Rectangle 10"/>
            <p:cNvSpPr/>
            <p:nvPr/>
          </p:nvSpPr>
          <p:spPr>
            <a:xfrm>
              <a:off x="3303" y="1"/>
              <a:ext cx="8222993" cy="75722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5481" y="22179"/>
              <a:ext cx="8038595" cy="7128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/>
                <a:t>Frameworks for action: </a:t>
              </a:r>
              <a:br>
                <a:rPr lang="en-US" sz="1500" kern="1200" dirty="0"/>
              </a:br>
              <a:r>
                <a:rPr lang="en-US" sz="1500" kern="1200" dirty="0"/>
                <a:t>U</a:t>
              </a:r>
              <a:r>
                <a:rPr lang="en-US" sz="1450" kern="1200" dirty="0"/>
                <a:t>niversal </a:t>
              </a:r>
              <a:r>
                <a:rPr lang="en-US" sz="1450" dirty="0"/>
                <a:t>h</a:t>
              </a:r>
              <a:r>
                <a:rPr lang="en-US" sz="1450" kern="1200" dirty="0"/>
                <a:t>ealth coverage, the continuum of services, a public health approach</a:t>
              </a:r>
            </a:p>
          </p:txBody>
        </p:sp>
      </p:grpSp>
      <p:sp>
        <p:nvSpPr>
          <p:cNvPr id="13" name="Rounded Rectangle 12"/>
          <p:cNvSpPr/>
          <p:nvPr/>
        </p:nvSpPr>
        <p:spPr bwMode="auto">
          <a:xfrm>
            <a:off x="1691680" y="2732402"/>
            <a:ext cx="3575608" cy="3434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71112" tIns="35557" rIns="71112" bIns="35557"/>
          <a:lstStyle/>
          <a:p>
            <a:pPr algn="ctr" defTabSz="811076">
              <a:defRPr/>
            </a:pPr>
            <a:r>
              <a:rPr lang="en-GB" sz="1500" dirty="0"/>
              <a:t>The three dimensions of UHC</a:t>
            </a:r>
          </a:p>
        </p:txBody>
      </p:sp>
      <p:sp>
        <p:nvSpPr>
          <p:cNvPr id="4" name="Oval 3"/>
          <p:cNvSpPr/>
          <p:nvPr/>
        </p:nvSpPr>
        <p:spPr>
          <a:xfrm>
            <a:off x="4099231" y="1347614"/>
            <a:ext cx="1264857" cy="14124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30" y="1081111"/>
            <a:ext cx="2179666" cy="307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502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0538"/>
            <a:ext cx="8712968" cy="975755"/>
          </a:xfrm>
        </p:spPr>
        <p:txBody>
          <a:bodyPr>
            <a:noAutofit/>
          </a:bodyPr>
          <a:lstStyle/>
          <a:p>
            <a:pPr algn="l"/>
            <a:r>
              <a:rPr lang="en-AU" sz="3000" dirty="0"/>
              <a:t>Strategic Direction 4: Financing for sustainability</a:t>
            </a:r>
            <a:endParaRPr lang="en-US" sz="3000" dirty="0"/>
          </a:p>
        </p:txBody>
      </p:sp>
      <p:sp>
        <p:nvSpPr>
          <p:cNvPr id="7" name="Rounded Rectangle 4"/>
          <p:cNvSpPr/>
          <p:nvPr/>
        </p:nvSpPr>
        <p:spPr>
          <a:xfrm>
            <a:off x="871958" y="3363838"/>
            <a:ext cx="747714" cy="725487"/>
          </a:xfrm>
          <a:prstGeom prst="rect">
            <a:avLst/>
          </a:prstGeom>
          <a:solidFill>
            <a:srgbClr val="00558E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81624" y="4865970"/>
            <a:ext cx="2133600" cy="273844"/>
          </a:xfrm>
        </p:spPr>
        <p:txBody>
          <a:bodyPr/>
          <a:lstStyle/>
          <a:p>
            <a:fld id="{08CC12AE-189F-46E6-94BB-12FB54E35028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4095" y="987573"/>
            <a:ext cx="6346137" cy="32188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Fast-track actions:</a:t>
            </a:r>
            <a:br>
              <a:rPr lang="en-US" sz="2000" b="1" dirty="0">
                <a:solidFill>
                  <a:schemeClr val="tx1"/>
                </a:solidFill>
              </a:rPr>
            </a:br>
            <a:endParaRPr lang="en-US" sz="500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500" b="1" dirty="0">
                <a:solidFill>
                  <a:schemeClr val="tx1"/>
                </a:solidFill>
              </a:rPr>
              <a:t>Finance a sustainable HIV response </a:t>
            </a:r>
            <a:r>
              <a:rPr lang="en-GB" sz="1500" dirty="0">
                <a:solidFill>
                  <a:schemeClr val="tx1"/>
                </a:solidFill>
              </a:rPr>
              <a:t>to achieve the 90-90-90 targets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500" dirty="0">
                <a:solidFill>
                  <a:schemeClr val="tx1"/>
                </a:solidFill>
              </a:rPr>
              <a:t>Strengthen </a:t>
            </a:r>
            <a:r>
              <a:rPr lang="en-GB" sz="1500" b="1" dirty="0">
                <a:solidFill>
                  <a:schemeClr val="tx1"/>
                </a:solidFill>
              </a:rPr>
              <a:t>procurement and supply management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500" b="1" dirty="0">
                <a:solidFill>
                  <a:schemeClr val="tx1"/>
                </a:solidFill>
              </a:rPr>
              <a:t>Remove health-related financial risk </a:t>
            </a:r>
            <a:r>
              <a:rPr lang="en-GB" sz="1500" dirty="0">
                <a:solidFill>
                  <a:schemeClr val="tx1"/>
                </a:solidFill>
              </a:rPr>
              <a:t>for PLHIV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500" dirty="0">
                <a:solidFill>
                  <a:schemeClr val="tx1"/>
                </a:solidFill>
              </a:rPr>
              <a:t>Expand </a:t>
            </a:r>
            <a:r>
              <a:rPr lang="en-GB" sz="1500" b="1" dirty="0">
                <a:solidFill>
                  <a:schemeClr val="tx1"/>
                </a:solidFill>
              </a:rPr>
              <a:t>innovative financing models </a:t>
            </a:r>
            <a:r>
              <a:rPr lang="en-GB" sz="1500" dirty="0">
                <a:solidFill>
                  <a:schemeClr val="tx1"/>
                </a:solidFill>
              </a:rPr>
              <a:t>and build </a:t>
            </a:r>
            <a:r>
              <a:rPr lang="en-GB" sz="1500" b="1" dirty="0">
                <a:solidFill>
                  <a:schemeClr val="tx1"/>
                </a:solidFill>
              </a:rPr>
              <a:t>strategic partnerships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en-US" sz="1700" b="1" dirty="0">
              <a:solidFill>
                <a:schemeClr val="tx1"/>
              </a:solidFill>
            </a:endParaRPr>
          </a:p>
        </p:txBody>
      </p:sp>
      <p:pic>
        <p:nvPicPr>
          <p:cNvPr id="12" name="Picture 5" descr="J:\DivData\ODH\Strategies\GHSS Graphics\LowDefinition\Icons\Icons-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59" y="3363838"/>
            <a:ext cx="74771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4"/>
          <p:cNvSpPr/>
          <p:nvPr/>
        </p:nvSpPr>
        <p:spPr>
          <a:xfrm>
            <a:off x="5508104" y="1203598"/>
            <a:ext cx="747713" cy="725487"/>
          </a:xfrm>
          <a:prstGeom prst="rect">
            <a:avLst/>
          </a:prstGeom>
          <a:solidFill>
            <a:srgbClr val="00558E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 dirty="0"/>
          </a:p>
        </p:txBody>
      </p:sp>
      <p:pic>
        <p:nvPicPr>
          <p:cNvPr id="13" name="Picture 5" descr="J:\DivData\ODH\Strategies\GHSS Graphics\LowDefinition\Icons\Icons-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03598"/>
            <a:ext cx="74771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30" y="1081111"/>
            <a:ext cx="2179666" cy="307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043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05978"/>
            <a:ext cx="8352928" cy="857250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HIV resource availability 2006-2017 and projected resource needs by 2020, eastern Europe and Central Asia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6000" y="1782000"/>
            <a:ext cx="28803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srgbClr val="FFC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00001" y="4825484"/>
            <a:ext cx="63642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Source: UNAIDS. Global AIDS Update 2018.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Estimates for low- and middle income  countries per 2015 World Bank income level classification.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256014"/>
            <a:ext cx="8280921" cy="307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445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kern="1200" dirty="0">
                <a:ea typeface="+mn-ea"/>
                <a:cs typeface="+mn-cs"/>
              </a:rPr>
              <a:t>Efficiency gains interventions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323528" y="1071379"/>
            <a:ext cx="8712968" cy="31285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SzPct val="125000"/>
              <a:buFont typeface="Wingdings" panose="05000000000000000000" pitchFamily="2" charset="2"/>
              <a:buChar char=""/>
            </a:pPr>
            <a:r>
              <a:rPr lang="en-GB" sz="1800" dirty="0">
                <a:solidFill>
                  <a:srgbClr val="333333"/>
                </a:solidFill>
              </a:rPr>
              <a:t>Adopting WHO recommended treatment regimens</a:t>
            </a:r>
          </a:p>
          <a:p>
            <a:pPr>
              <a:lnSpc>
                <a:spcPct val="150000"/>
              </a:lnSpc>
              <a:buClr>
                <a:srgbClr val="FF0000"/>
              </a:buClr>
              <a:buSzPct val="125000"/>
              <a:buFont typeface="Wingdings" panose="05000000000000000000" pitchFamily="2" charset="2"/>
              <a:buChar char=""/>
            </a:pPr>
            <a:r>
              <a:rPr lang="en-GB" sz="1800" dirty="0">
                <a:solidFill>
                  <a:srgbClr val="333333"/>
                </a:solidFill>
              </a:rPr>
              <a:t>Efficient procurement and supply </a:t>
            </a:r>
          </a:p>
          <a:p>
            <a:pPr>
              <a:lnSpc>
                <a:spcPct val="150000"/>
              </a:lnSpc>
              <a:buClr>
                <a:srgbClr val="FF0000"/>
              </a:buClr>
              <a:buSzPct val="125000"/>
              <a:buFont typeface="Wingdings" panose="05000000000000000000" pitchFamily="2" charset="2"/>
              <a:buChar char=""/>
            </a:pPr>
            <a:r>
              <a:rPr lang="en-GB" sz="1800" dirty="0">
                <a:solidFill>
                  <a:srgbClr val="333333"/>
                </a:solidFill>
              </a:rPr>
              <a:t>Use of strategic information for focused planning and high impact interventions</a:t>
            </a:r>
          </a:p>
          <a:p>
            <a:pPr>
              <a:lnSpc>
                <a:spcPct val="150000"/>
              </a:lnSpc>
              <a:buClr>
                <a:srgbClr val="FF0000"/>
              </a:buClr>
              <a:buSzPct val="125000"/>
              <a:buFont typeface="Wingdings" panose="05000000000000000000" pitchFamily="2" charset="2"/>
              <a:buChar char=""/>
            </a:pPr>
            <a:r>
              <a:rPr lang="en-US" sz="1800" dirty="0">
                <a:solidFill>
                  <a:srgbClr val="333333"/>
                </a:solidFill>
              </a:rPr>
              <a:t>Full engagement of community-based service provision</a:t>
            </a:r>
          </a:p>
          <a:p>
            <a:pPr>
              <a:lnSpc>
                <a:spcPct val="150000"/>
              </a:lnSpc>
              <a:buClr>
                <a:srgbClr val="FF0000"/>
              </a:buClr>
              <a:buSzPct val="125000"/>
              <a:buFont typeface="Wingdings" panose="05000000000000000000" pitchFamily="2" charset="2"/>
              <a:buChar char=""/>
            </a:pPr>
            <a:r>
              <a:rPr lang="en-US" sz="1800" dirty="0">
                <a:solidFill>
                  <a:srgbClr val="333333"/>
                </a:solidFill>
              </a:rPr>
              <a:t>Reforming health financing and service delivery</a:t>
            </a:r>
          </a:p>
          <a:p>
            <a:pPr>
              <a:lnSpc>
                <a:spcPct val="150000"/>
              </a:lnSpc>
              <a:buClr>
                <a:srgbClr val="FF0000"/>
              </a:buClr>
              <a:buSzPct val="125000"/>
              <a:buFont typeface="Wingdings" panose="05000000000000000000" pitchFamily="2" charset="2"/>
              <a:buChar char=""/>
            </a:pPr>
            <a:r>
              <a:rPr lang="en-GB" sz="1800" dirty="0">
                <a:solidFill>
                  <a:srgbClr val="333333"/>
                </a:solidFill>
              </a:rPr>
              <a:t>Re-distribution of roles of health workforce for differentiated care </a:t>
            </a:r>
          </a:p>
        </p:txBody>
      </p:sp>
    </p:spTree>
    <p:extLst>
      <p:ext uri="{BB962C8B-B14F-4D97-AF65-F5344CB8AC3E}">
        <p14:creationId xmlns:p14="http://schemas.microsoft.com/office/powerpoint/2010/main" val="1818394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400</Words>
  <Application>Microsoft Office PowerPoint</Application>
  <PresentationFormat>On-screen Show (16:9)</PresentationFormat>
  <Paragraphs>74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 Unicode MS</vt:lpstr>
      <vt:lpstr>Arial</vt:lpstr>
      <vt:lpstr>Calibri</vt:lpstr>
      <vt:lpstr>Century Gothic</vt:lpstr>
      <vt:lpstr>Rockwell Extra Bold</vt:lpstr>
      <vt:lpstr>Wingdings</vt:lpstr>
      <vt:lpstr>Office Theme</vt:lpstr>
      <vt:lpstr>Comprehensive HIV response under the Sustainable Development Era  WHO European Region’s perspective </vt:lpstr>
      <vt:lpstr>Estimated new HIV infections, 2000-2017 and 2020 target  Eastern Europe and Central Asia (EECA) and Western and Central Europe (WCE)</vt:lpstr>
      <vt:lpstr>PowerPoint Presentation</vt:lpstr>
      <vt:lpstr>WHO PRIORITIES IN THE 2030 Agenda</vt:lpstr>
      <vt:lpstr>The Regional Issue-based Coalition on health and well-being</vt:lpstr>
      <vt:lpstr>Action plan for the health sector response to HIV</vt:lpstr>
      <vt:lpstr>Strategic Direction 4: Financing for sustainability</vt:lpstr>
      <vt:lpstr>HIV resource availability 2006-2017 and projected resource needs by 2020, eastern Europe and Central Asia</vt:lpstr>
      <vt:lpstr>Efficiency gains interventions</vt:lpstr>
      <vt:lpstr>Call for action </vt:lpstr>
      <vt:lpstr>PowerPoint Presentation</vt:lpstr>
    </vt:vector>
  </TitlesOfParts>
  <Company>WHO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BARRETT, David Alexander</dc:creator>
  <cp:lastModifiedBy>Saal</cp:lastModifiedBy>
  <cp:revision>259</cp:revision>
  <dcterms:created xsi:type="dcterms:W3CDTF">2016-07-06T13:14:59Z</dcterms:created>
  <dcterms:modified xsi:type="dcterms:W3CDTF">2018-07-24T08:25:12Z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